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514" r:id="rId2"/>
    <p:sldId id="324" r:id="rId3"/>
    <p:sldId id="479" r:id="rId4"/>
    <p:sldId id="325" r:id="rId5"/>
    <p:sldId id="328" r:id="rId6"/>
    <p:sldId id="327" r:id="rId7"/>
    <p:sldId id="473" r:id="rId8"/>
    <p:sldId id="465" r:id="rId9"/>
    <p:sldId id="466" r:id="rId10"/>
    <p:sldId id="467" r:id="rId11"/>
    <p:sldId id="468" r:id="rId12"/>
    <p:sldId id="469" r:id="rId13"/>
    <p:sldId id="471" r:id="rId14"/>
    <p:sldId id="472" r:id="rId15"/>
    <p:sldId id="491" r:id="rId16"/>
    <p:sldId id="490" r:id="rId17"/>
    <p:sldId id="579" r:id="rId18"/>
    <p:sldId id="573" r:id="rId19"/>
    <p:sldId id="574" r:id="rId20"/>
    <p:sldId id="575" r:id="rId21"/>
    <p:sldId id="576" r:id="rId22"/>
    <p:sldId id="560" r:id="rId23"/>
    <p:sldId id="561" r:id="rId24"/>
    <p:sldId id="562" r:id="rId25"/>
    <p:sldId id="566" r:id="rId26"/>
    <p:sldId id="567" r:id="rId27"/>
    <p:sldId id="568" r:id="rId28"/>
    <p:sldId id="569" r:id="rId29"/>
    <p:sldId id="570" r:id="rId30"/>
    <p:sldId id="571" r:id="rId31"/>
    <p:sldId id="572" r:id="rId32"/>
    <p:sldId id="515" r:id="rId33"/>
    <p:sldId id="516" r:id="rId34"/>
    <p:sldId id="530" r:id="rId35"/>
    <p:sldId id="529" r:id="rId36"/>
    <p:sldId id="531" r:id="rId37"/>
    <p:sldId id="528" r:id="rId38"/>
    <p:sldId id="532" r:id="rId39"/>
    <p:sldId id="533" r:id="rId40"/>
    <p:sldId id="519" r:id="rId41"/>
    <p:sldId id="517" r:id="rId42"/>
    <p:sldId id="536" r:id="rId43"/>
    <p:sldId id="535" r:id="rId44"/>
    <p:sldId id="520" r:id="rId45"/>
    <p:sldId id="518" r:id="rId46"/>
    <p:sldId id="537" r:id="rId47"/>
    <p:sldId id="538" r:id="rId48"/>
    <p:sldId id="577" r:id="rId49"/>
    <p:sldId id="578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2C3E"/>
    <a:srgbClr val="003348"/>
    <a:srgbClr val="CDD993"/>
    <a:srgbClr val="00332E"/>
    <a:srgbClr val="003300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28"/>
  </p:normalViewPr>
  <p:slideViewPr>
    <p:cSldViewPr snapToGrid="0">
      <p:cViewPr>
        <p:scale>
          <a:sx n="75" d="100"/>
          <a:sy n="75" d="100"/>
        </p:scale>
        <p:origin x="2264" y="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1" d="100"/>
        <a:sy n="4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6865F-9B6D-45C0-858D-0A3F3B02BBB1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31897-454F-4CA3-8426-223F5CB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27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8F9BBD-B3A0-49A9-9884-7436FC57B181}" type="slidenum">
              <a:rPr lang="es-ES"/>
              <a:pPr/>
              <a:t>2</a:t>
            </a:fld>
            <a:endParaRPr lang="es-ES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114587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AF3B35-83F8-4C33-895C-DE44DCC68D41}" type="slidenum">
              <a:rPr lang="es-ES"/>
              <a:pPr/>
              <a:t>25</a:t>
            </a:fld>
            <a:endParaRPr lang="es-E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26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27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28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29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30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31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34</a:t>
            </a:fld>
            <a:endParaRPr lang="es-ES" smtClean="0">
              <a:latin typeface="Arial" charset="-52"/>
              <a:ea typeface="Arial" charset="-52"/>
              <a:cs typeface="Arial" charset="-5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A34392-FE41-4DE4-9044-76B3C6A399D7}" type="slidenum">
              <a:rPr lang="es-ES"/>
              <a:pPr/>
              <a:t>4</a:t>
            </a:fld>
            <a:endParaRPr lang="es-E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114587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A4344A-A3ED-414D-8D5B-2D488609CADC}" type="slidenum">
              <a:rPr lang="es-ES"/>
              <a:pPr/>
              <a:t>5</a:t>
            </a:fld>
            <a:endParaRPr lang="es-ES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114587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F31F56-802B-4865-94FA-A7A40335B046}" type="slidenum">
              <a:rPr lang="es-ES"/>
              <a:pPr/>
              <a:t>6</a:t>
            </a:fld>
            <a:endParaRPr lang="es-E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114587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BE3789-38CE-44D3-A815-AFCC404104CA}" type="slidenum">
              <a:rPr lang="es-ES" smtClean="0"/>
              <a:pPr/>
              <a:t>13</a:t>
            </a:fld>
            <a:endParaRPr lang="es-ES" smtClean="0"/>
          </a:p>
        </p:txBody>
      </p:sp>
      <p:sp>
        <p:nvSpPr>
          <p:cNvPr id="2969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BE3789-38CE-44D3-A815-AFCC404104CA}" type="slidenum">
              <a:rPr lang="es-ES" smtClean="0"/>
              <a:pPr/>
              <a:t>14</a:t>
            </a:fld>
            <a:endParaRPr lang="es-ES" smtClean="0"/>
          </a:p>
        </p:txBody>
      </p:sp>
      <p:sp>
        <p:nvSpPr>
          <p:cNvPr id="2969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22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23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24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99C1E1-537D-40C1-A520-2AAD299425DA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1" Type="http://schemas.microsoft.com/office/2007/relationships/media" Target="file://localhost/Users/domingomery/Dropbox/Mingo/Presentations/Videos/SalmonX2.m4v" TargetMode="External"/><Relationship Id="rId2" Type="http://schemas.openxmlformats.org/officeDocument/2006/relationships/video" Target="file://localhost/Users/domingomery/Dropbox/Mingo/Presentations/Videos/SalmonX2.m4v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1" Type="http://schemas.microsoft.com/office/2007/relationships/media" Target="file://localhost/Users/domingomery/Dropbox/Mingo/Presentations/Videos/SalmonX.avi" TargetMode="External"/><Relationship Id="rId2" Type="http://schemas.openxmlformats.org/officeDocument/2006/relationships/video" Target="file://localhost/Users/domingomery/Dropbox/Mingo/Presentations/Videos/SalmonX.avi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file://localhost/Users/domingomery/Dropbox/Mingo/Presentations/Videos/Welding.mov" TargetMode="External"/><Relationship Id="rId2" Type="http://schemas.openxmlformats.org/officeDocument/2006/relationships/video" Target="file://localhost/Users/domingomery/Dropbox/Mingo/Presentations/Videos/Welding.mov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file://localhost/Users/domingomery/Dropbox/Mingo/Presentations/Videos/WeldingInspection.mov" TargetMode="External"/><Relationship Id="rId2" Type="http://schemas.openxmlformats.org/officeDocument/2006/relationships/video" Target="file://localhost/Users/domingomery/Dropbox/Mingo/Presentations/Videos/WeldingInspection.mov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2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27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28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1" Type="http://schemas.microsoft.com/office/2007/relationships/media" Target="file://localhost/Users/domingomery/Dropbox/Mingo/Presentations/Videos/salmonxshow.avi" TargetMode="External"/><Relationship Id="rId2" Type="http://schemas.openxmlformats.org/officeDocument/2006/relationships/video" Target="file://localhost/Users/domingomery/Dropbox/Mingo/Presentations/Videos/salmonxshow.avi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jpeg"/><Relationship Id="rId7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1" Type="http://schemas.microsoft.com/office/2007/relationships/media" Target="file://localhost/Users/domingomery/Dropbox/Mingo/Presentations/Videos/espinax.avi" TargetMode="External"/><Relationship Id="rId2" Type="http://schemas.openxmlformats.org/officeDocument/2006/relationships/video" Target="file://localhost/Users/domingomery/Dropbox/Mingo/Presentations/Videos/espinax.avi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cture 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5734" y="4910667"/>
            <a:ext cx="2906765" cy="70788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Inspection with X-rays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[ </a:t>
            </a:r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03 </a:t>
            </a:r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IMG_215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533400"/>
            <a:ext cx="411631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5 Imagen" descr="091020_17413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5029200"/>
            <a:ext cx="28194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2" name="Group 137"/>
          <p:cNvGrpSpPr>
            <a:grpSpLocks/>
          </p:cNvGrpSpPr>
          <p:nvPr/>
        </p:nvGrpSpPr>
        <p:grpSpPr bwMode="auto">
          <a:xfrm rot="5400000">
            <a:off x="3447256" y="4241007"/>
            <a:ext cx="2241550" cy="1074737"/>
            <a:chOff x="994" y="3364"/>
            <a:chExt cx="1395" cy="672"/>
          </a:xfrm>
        </p:grpSpPr>
        <p:sp>
          <p:nvSpPr>
            <p:cNvPr id="5" name="Line 138"/>
            <p:cNvSpPr>
              <a:spLocks noChangeShapeType="1"/>
            </p:cNvSpPr>
            <p:nvPr/>
          </p:nvSpPr>
          <p:spPr bwMode="auto">
            <a:xfrm flipV="1">
              <a:off x="994" y="3364"/>
              <a:ext cx="1392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139"/>
            <p:cNvSpPr>
              <a:spLocks noChangeShapeType="1"/>
            </p:cNvSpPr>
            <p:nvPr/>
          </p:nvSpPr>
          <p:spPr bwMode="auto">
            <a:xfrm>
              <a:off x="994" y="3700"/>
              <a:ext cx="1392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140"/>
            <p:cNvSpPr>
              <a:spLocks noChangeShapeType="1"/>
            </p:cNvSpPr>
            <p:nvPr/>
          </p:nvSpPr>
          <p:spPr bwMode="auto">
            <a:xfrm flipV="1">
              <a:off x="994" y="3460"/>
              <a:ext cx="1392" cy="2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141"/>
            <p:cNvSpPr>
              <a:spLocks noChangeShapeType="1"/>
            </p:cNvSpPr>
            <p:nvPr/>
          </p:nvSpPr>
          <p:spPr bwMode="auto">
            <a:xfrm>
              <a:off x="994" y="3700"/>
              <a:ext cx="1392" cy="26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42"/>
            <p:cNvSpPr>
              <a:spLocks noChangeShapeType="1"/>
            </p:cNvSpPr>
            <p:nvPr/>
          </p:nvSpPr>
          <p:spPr bwMode="auto">
            <a:xfrm flipH="1" flipV="1">
              <a:off x="994" y="3700"/>
              <a:ext cx="1392" cy="17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43"/>
            <p:cNvSpPr>
              <a:spLocks noChangeShapeType="1"/>
            </p:cNvSpPr>
            <p:nvPr/>
          </p:nvSpPr>
          <p:spPr bwMode="auto">
            <a:xfrm flipH="1">
              <a:off x="994" y="3613"/>
              <a:ext cx="1386" cy="8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44"/>
            <p:cNvSpPr>
              <a:spLocks noChangeShapeType="1"/>
            </p:cNvSpPr>
            <p:nvPr/>
          </p:nvSpPr>
          <p:spPr bwMode="auto">
            <a:xfrm flipV="1">
              <a:off x="994" y="3699"/>
              <a:ext cx="1388" cy="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45"/>
            <p:cNvSpPr>
              <a:spLocks noChangeShapeType="1"/>
            </p:cNvSpPr>
            <p:nvPr/>
          </p:nvSpPr>
          <p:spPr bwMode="auto">
            <a:xfrm>
              <a:off x="994" y="3700"/>
              <a:ext cx="1395" cy="9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46"/>
            <p:cNvSpPr>
              <a:spLocks noChangeShapeType="1"/>
            </p:cNvSpPr>
            <p:nvPr/>
          </p:nvSpPr>
          <p:spPr bwMode="auto">
            <a:xfrm flipV="1">
              <a:off x="997" y="3535"/>
              <a:ext cx="1389" cy="16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F00003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5" y="0"/>
            <a:ext cx="834887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F0000359_MEJORAD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7565" y="0"/>
            <a:ext cx="8348870" cy="6858000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2319866" y="4114800"/>
            <a:ext cx="6417734" cy="274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39 Imagen" descr="Filete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78" name="Picture 3016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4300" y="809625"/>
            <a:ext cx="93726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almonX2.m4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1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almonX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31696"/>
            <a:ext cx="9144000" cy="479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6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104" y="3251233"/>
            <a:ext cx="4175768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One more example with X</a:t>
            </a:r>
            <a:r>
              <a:rPr lang="en-US" sz="2000" b="1" smtClean="0">
                <a:solidFill>
                  <a:schemeClr val="bg1"/>
                </a:solidFill>
                <a:latin typeface="Arial"/>
                <a:cs typeface="Arial"/>
              </a:rPr>
              <a:t>-rays…</a:t>
            </a:r>
            <a:endParaRPr lang="en-US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097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elding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1458" y="1289050"/>
            <a:ext cx="7262742" cy="509905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Welds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77202" y="1126068"/>
            <a:ext cx="474133" cy="54017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855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/>
          <p:cNvSpPr/>
          <p:nvPr/>
        </p:nvSpPr>
        <p:spPr>
          <a:xfrm rot="18715253">
            <a:off x="3017457" y="1580393"/>
            <a:ext cx="2082800" cy="34755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Oval 5"/>
          <p:cNvSpPr/>
          <p:nvPr/>
        </p:nvSpPr>
        <p:spPr>
          <a:xfrm>
            <a:off x="2929490" y="910167"/>
            <a:ext cx="3589845" cy="3352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Welds </a:t>
            </a:r>
            <a:r>
              <a:rPr lang="es-ES_tradnl" sz="2800" dirty="0" err="1" smtClean="0">
                <a:solidFill>
                  <a:srgbClr val="FF772B"/>
                </a:solidFill>
                <a:latin typeface="Trebuchet MS"/>
                <a:cs typeface="Trebuchet MS"/>
              </a:rPr>
              <a:t>–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 Inspection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59488" y="2332568"/>
            <a:ext cx="3539066" cy="33189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47352" y="2586566"/>
            <a:ext cx="2980266" cy="284480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964279" y="1773760"/>
            <a:ext cx="2929478" cy="4487335"/>
            <a:chOff x="3115723" y="1253065"/>
            <a:chExt cx="2929478" cy="4487335"/>
          </a:xfrm>
        </p:grpSpPr>
        <p:sp>
          <p:nvSpPr>
            <p:cNvPr id="8" name="Rectangle 7"/>
            <p:cNvSpPr/>
            <p:nvPr/>
          </p:nvSpPr>
          <p:spPr>
            <a:xfrm>
              <a:off x="4334934" y="1253065"/>
              <a:ext cx="1710267" cy="4402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402666" y="1574798"/>
              <a:ext cx="338667" cy="203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15723" y="5300133"/>
              <a:ext cx="1710267" cy="44026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402666" y="5147732"/>
              <a:ext cx="338667" cy="203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Agrupar 26"/>
          <p:cNvGrpSpPr/>
          <p:nvPr/>
        </p:nvGrpSpPr>
        <p:grpSpPr>
          <a:xfrm>
            <a:off x="2992970" y="2315629"/>
            <a:ext cx="850917" cy="3115737"/>
            <a:chOff x="2992968" y="2048928"/>
            <a:chExt cx="850917" cy="3115737"/>
          </a:xfrm>
        </p:grpSpPr>
        <p:cxnSp>
          <p:nvCxnSpPr>
            <p:cNvPr id="15" name="Conector recto 14"/>
            <p:cNvCxnSpPr/>
            <p:nvPr/>
          </p:nvCxnSpPr>
          <p:spPr>
            <a:xfrm rot="5400000">
              <a:off x="1680642" y="3386652"/>
              <a:ext cx="3048007" cy="423356"/>
            </a:xfrm>
            <a:prstGeom prst="line">
              <a:avLst/>
            </a:prstGeom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 rot="16200000" flipH="1">
              <a:off x="2108203" y="3361254"/>
              <a:ext cx="3048007" cy="423356"/>
            </a:xfrm>
            <a:prstGeom prst="line">
              <a:avLst/>
            </a:prstGeom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 rot="16200000" flipH="1">
              <a:off x="1874328" y="3611034"/>
              <a:ext cx="3098799" cy="8464"/>
            </a:xfrm>
            <a:prstGeom prst="line">
              <a:avLst/>
            </a:prstGeom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uadroTexto 24"/>
          <p:cNvSpPr txBox="1"/>
          <p:nvPr/>
        </p:nvSpPr>
        <p:spPr>
          <a:xfrm>
            <a:off x="4993217" y="1648013"/>
            <a:ext cx="1136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62626"/>
                </a:solidFill>
                <a:latin typeface="Trebuchet MS"/>
                <a:cs typeface="Trebuchet MS"/>
              </a:rPr>
              <a:t>X-ray</a:t>
            </a:r>
          </a:p>
          <a:p>
            <a:pPr algn="ctr"/>
            <a:r>
              <a:rPr lang="en-US" sz="2000" dirty="0" smtClean="0">
                <a:solidFill>
                  <a:srgbClr val="262626"/>
                </a:solidFill>
                <a:latin typeface="Trebuchet MS"/>
                <a:cs typeface="Trebuchet MS"/>
              </a:rPr>
              <a:t>source</a:t>
            </a:r>
            <a:endParaRPr lang="en-US" sz="20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709085" y="5712014"/>
            <a:ext cx="1255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62626"/>
                </a:solidFill>
                <a:latin typeface="Trebuchet MS"/>
                <a:cs typeface="Trebuchet MS"/>
              </a:rPr>
              <a:t>X-ray</a:t>
            </a:r>
          </a:p>
          <a:p>
            <a:pPr algn="ctr"/>
            <a:r>
              <a:rPr lang="en-US" sz="2000" dirty="0" smtClean="0">
                <a:solidFill>
                  <a:srgbClr val="262626"/>
                </a:solidFill>
                <a:latin typeface="Trebuchet MS"/>
                <a:cs typeface="Trebuchet MS"/>
              </a:rPr>
              <a:t>detector</a:t>
            </a:r>
            <a:endParaRPr lang="en-US" sz="20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28" name="Arco 27"/>
          <p:cNvSpPr/>
          <p:nvPr/>
        </p:nvSpPr>
        <p:spPr>
          <a:xfrm>
            <a:off x="2743200" y="3327400"/>
            <a:ext cx="1358900" cy="1358900"/>
          </a:xfrm>
          <a:prstGeom prst="arc">
            <a:avLst>
              <a:gd name="adj1" fmla="val 16200000"/>
              <a:gd name="adj2" fmla="val 1197922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CuadroTexto 28"/>
          <p:cNvSpPr txBox="1"/>
          <p:nvPr/>
        </p:nvSpPr>
        <p:spPr>
          <a:xfrm>
            <a:off x="5704417" y="3781614"/>
            <a:ext cx="1136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62626"/>
                </a:solidFill>
                <a:latin typeface="Trebuchet MS"/>
                <a:cs typeface="Trebuchet MS"/>
              </a:rPr>
              <a:t>Steel</a:t>
            </a:r>
          </a:p>
          <a:p>
            <a:pPr algn="ctr"/>
            <a:r>
              <a:rPr lang="en-US" sz="2000" dirty="0" smtClean="0">
                <a:solidFill>
                  <a:srgbClr val="262626"/>
                </a:solidFill>
                <a:latin typeface="Trebuchet MS"/>
                <a:cs typeface="Trebuchet MS"/>
              </a:rPr>
              <a:t>pipe</a:t>
            </a:r>
            <a:endParaRPr lang="en-US" sz="20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78276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DSC_078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00512" y="0"/>
            <a:ext cx="1031386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eldingInspection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282" y="1263650"/>
            <a:ext cx="7123918" cy="506095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Welds </a:t>
            </a:r>
            <a:r>
              <a:rPr lang="es-ES_tradnl" sz="2800" dirty="0" err="1" smtClean="0">
                <a:solidFill>
                  <a:srgbClr val="FF772B"/>
                </a:solidFill>
                <a:latin typeface="Trebuchet MS"/>
                <a:cs typeface="Trebuchet MS"/>
              </a:rPr>
              <a:t>–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 Inspection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24800" y="910168"/>
            <a:ext cx="660400" cy="56557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92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Welds - Inspection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64402" y="1109134"/>
            <a:ext cx="474133" cy="46397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659488" y="2065868"/>
            <a:ext cx="3539066" cy="33189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47352" y="2319866"/>
            <a:ext cx="2980266" cy="284480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n 12" descr="RRT-40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731" y="0"/>
            <a:ext cx="1413607" cy="6858000"/>
          </a:xfrm>
          <a:prstGeom prst="rect">
            <a:avLst/>
          </a:prstGeom>
        </p:spPr>
      </p:pic>
      <p:grpSp>
        <p:nvGrpSpPr>
          <p:cNvPr id="2" name="Agrupar 22"/>
          <p:cNvGrpSpPr/>
          <p:nvPr/>
        </p:nvGrpSpPr>
        <p:grpSpPr>
          <a:xfrm>
            <a:off x="1964279" y="1507061"/>
            <a:ext cx="2929478" cy="4487335"/>
            <a:chOff x="1964279" y="1507060"/>
            <a:chExt cx="2929478" cy="4487335"/>
          </a:xfrm>
        </p:grpSpPr>
        <p:grpSp>
          <p:nvGrpSpPr>
            <p:cNvPr id="3" name="Group 11"/>
            <p:cNvGrpSpPr/>
            <p:nvPr/>
          </p:nvGrpSpPr>
          <p:grpSpPr>
            <a:xfrm>
              <a:off x="1964279" y="1507060"/>
              <a:ext cx="2929478" cy="4487335"/>
              <a:chOff x="3115723" y="1253065"/>
              <a:chExt cx="2929478" cy="448733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4334934" y="1253065"/>
                <a:ext cx="1710267" cy="4402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4402666" y="1574798"/>
                <a:ext cx="338667" cy="2032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115723" y="5300133"/>
                <a:ext cx="1710267" cy="4402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4402666" y="5147732"/>
                <a:ext cx="338667" cy="2032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Agrupar 15"/>
            <p:cNvGrpSpPr/>
            <p:nvPr/>
          </p:nvGrpSpPr>
          <p:grpSpPr>
            <a:xfrm>
              <a:off x="2997201" y="2031992"/>
              <a:ext cx="846684" cy="3132673"/>
              <a:chOff x="2997201" y="2031992"/>
              <a:chExt cx="846684" cy="3132673"/>
            </a:xfrm>
          </p:grpSpPr>
          <p:cxnSp>
            <p:nvCxnSpPr>
              <p:cNvPr id="17" name="Conector recto 16"/>
              <p:cNvCxnSpPr/>
              <p:nvPr/>
            </p:nvCxnSpPr>
            <p:spPr>
              <a:xfrm rot="5400000">
                <a:off x="1684875" y="3344318"/>
                <a:ext cx="3048007" cy="423356"/>
              </a:xfrm>
              <a:prstGeom prst="line">
                <a:avLst/>
              </a:prstGeom>
              <a:ln w="9525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/>
              <p:cNvCxnSpPr/>
              <p:nvPr/>
            </p:nvCxnSpPr>
            <p:spPr>
              <a:xfrm rot="16200000" flipH="1">
                <a:off x="2108203" y="3361254"/>
                <a:ext cx="3048007" cy="423356"/>
              </a:xfrm>
              <a:prstGeom prst="line">
                <a:avLst/>
              </a:prstGeom>
              <a:ln w="9525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/>
              <p:cNvCxnSpPr/>
              <p:nvPr/>
            </p:nvCxnSpPr>
            <p:spPr>
              <a:xfrm rot="16200000" flipH="1">
                <a:off x="1874328" y="3611034"/>
                <a:ext cx="3098799" cy="8464"/>
              </a:xfrm>
              <a:prstGeom prst="line">
                <a:avLst/>
              </a:prstGeom>
              <a:ln w="9525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Rectángulo 18"/>
          <p:cNvSpPr/>
          <p:nvPr/>
        </p:nvSpPr>
        <p:spPr>
          <a:xfrm>
            <a:off x="7543800" y="3962400"/>
            <a:ext cx="330200" cy="863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19"/>
          <p:cNvSpPr/>
          <p:nvPr/>
        </p:nvSpPr>
        <p:spPr>
          <a:xfrm>
            <a:off x="7683500" y="4876800"/>
            <a:ext cx="2286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20"/>
          <p:cNvSpPr/>
          <p:nvPr/>
        </p:nvSpPr>
        <p:spPr>
          <a:xfrm>
            <a:off x="7683500" y="3289301"/>
            <a:ext cx="228600" cy="8763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>
            <a:off x="7607300" y="5981700"/>
            <a:ext cx="254000" cy="8763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11941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6-17 at 1.07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117600"/>
            <a:ext cx="6299200" cy="46101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Welds </a:t>
            </a:r>
            <a:r>
              <a:rPr lang="es-ES_tradnl" sz="2800" dirty="0" err="1" smtClean="0">
                <a:solidFill>
                  <a:srgbClr val="FF772B"/>
                </a:solidFill>
                <a:latin typeface="Trebuchet MS"/>
                <a:cs typeface="Trebuchet MS"/>
              </a:rPr>
              <a:t>–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 Inspection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3162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129741"/>
            <a:ext cx="6299200" cy="458581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Welds </a:t>
            </a:r>
            <a:r>
              <a:rPr lang="es-ES_tradnl" sz="2800" dirty="0" err="1" smtClean="0">
                <a:solidFill>
                  <a:srgbClr val="FF772B"/>
                </a:solidFill>
                <a:latin typeface="Trebuchet MS"/>
                <a:cs typeface="Trebuchet MS"/>
              </a:rPr>
              <a:t>–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 Inspection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4499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eldSegmentation.mov">
            <a:hlinkClick r:id="" action="ppaction://media"/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5100" y="848360"/>
            <a:ext cx="6273800" cy="48768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264160" y="1666240"/>
            <a:ext cx="1849120" cy="3708400"/>
            <a:chOff x="-264160" y="1666240"/>
            <a:chExt cx="1849120" cy="3708400"/>
          </a:xfrm>
        </p:grpSpPr>
        <p:sp>
          <p:nvSpPr>
            <p:cNvPr id="5" name="Rectangle 4"/>
            <p:cNvSpPr/>
            <p:nvPr/>
          </p:nvSpPr>
          <p:spPr>
            <a:xfrm>
              <a:off x="777220" y="1705094"/>
              <a:ext cx="416590" cy="325120"/>
            </a:xfrm>
            <a:custGeom>
              <a:avLst/>
              <a:gdLst>
                <a:gd name="connsiteX0" fmla="*/ 0 w 304800"/>
                <a:gd name="connsiteY0" fmla="*/ 0 h 325120"/>
                <a:gd name="connsiteX1" fmla="*/ 304800 w 304800"/>
                <a:gd name="connsiteY1" fmla="*/ 0 h 325120"/>
                <a:gd name="connsiteX2" fmla="*/ 304800 w 304800"/>
                <a:gd name="connsiteY2" fmla="*/ 325120 h 325120"/>
                <a:gd name="connsiteX3" fmla="*/ 0 w 304800"/>
                <a:gd name="connsiteY3" fmla="*/ 325120 h 325120"/>
                <a:gd name="connsiteX4" fmla="*/ 0 w 304800"/>
                <a:gd name="connsiteY4" fmla="*/ 0 h 325120"/>
                <a:gd name="connsiteX0" fmla="*/ 0 w 416560"/>
                <a:gd name="connsiteY0" fmla="*/ 0 h 325120"/>
                <a:gd name="connsiteX1" fmla="*/ 304800 w 416560"/>
                <a:gd name="connsiteY1" fmla="*/ 0 h 325120"/>
                <a:gd name="connsiteX2" fmla="*/ 416560 w 416560"/>
                <a:gd name="connsiteY2" fmla="*/ 274320 h 325120"/>
                <a:gd name="connsiteX3" fmla="*/ 0 w 416560"/>
                <a:gd name="connsiteY3" fmla="*/ 325120 h 325120"/>
                <a:gd name="connsiteX4" fmla="*/ 0 w 416560"/>
                <a:gd name="connsiteY4" fmla="*/ 0 h 325120"/>
                <a:gd name="connsiteX0" fmla="*/ 0 w 416560"/>
                <a:gd name="connsiteY0" fmla="*/ 0 h 325120"/>
                <a:gd name="connsiteX1" fmla="*/ 223520 w 416560"/>
                <a:gd name="connsiteY1" fmla="*/ 71120 h 325120"/>
                <a:gd name="connsiteX2" fmla="*/ 416560 w 416560"/>
                <a:gd name="connsiteY2" fmla="*/ 274320 h 325120"/>
                <a:gd name="connsiteX3" fmla="*/ 0 w 416560"/>
                <a:gd name="connsiteY3" fmla="*/ 325120 h 325120"/>
                <a:gd name="connsiteX4" fmla="*/ 0 w 416560"/>
                <a:gd name="connsiteY4" fmla="*/ 0 h 325120"/>
                <a:gd name="connsiteX0" fmla="*/ 0 w 416560"/>
                <a:gd name="connsiteY0" fmla="*/ 0 h 325120"/>
                <a:gd name="connsiteX1" fmla="*/ 223520 w 416560"/>
                <a:gd name="connsiteY1" fmla="*/ 71120 h 325120"/>
                <a:gd name="connsiteX2" fmla="*/ 416560 w 416560"/>
                <a:gd name="connsiteY2" fmla="*/ 274320 h 325120"/>
                <a:gd name="connsiteX3" fmla="*/ 0 w 416560"/>
                <a:gd name="connsiteY3" fmla="*/ 325120 h 325120"/>
                <a:gd name="connsiteX4" fmla="*/ 0 w 416560"/>
                <a:gd name="connsiteY4" fmla="*/ 0 h 325120"/>
                <a:gd name="connsiteX0" fmla="*/ 0 w 416560"/>
                <a:gd name="connsiteY0" fmla="*/ 0 h 325120"/>
                <a:gd name="connsiteX1" fmla="*/ 223520 w 416560"/>
                <a:gd name="connsiteY1" fmla="*/ 71120 h 325120"/>
                <a:gd name="connsiteX2" fmla="*/ 416560 w 416560"/>
                <a:gd name="connsiteY2" fmla="*/ 274320 h 325120"/>
                <a:gd name="connsiteX3" fmla="*/ 198110 w 416560"/>
                <a:gd name="connsiteY3" fmla="*/ 215146 h 325120"/>
                <a:gd name="connsiteX4" fmla="*/ 0 w 416560"/>
                <a:gd name="connsiteY4" fmla="*/ 325120 h 325120"/>
                <a:gd name="connsiteX5" fmla="*/ 0 w 416560"/>
                <a:gd name="connsiteY5" fmla="*/ 0 h 325120"/>
                <a:gd name="connsiteX0" fmla="*/ 30 w 416590"/>
                <a:gd name="connsiteY0" fmla="*/ 0 h 325120"/>
                <a:gd name="connsiteX1" fmla="*/ 223550 w 416590"/>
                <a:gd name="connsiteY1" fmla="*/ 71120 h 325120"/>
                <a:gd name="connsiteX2" fmla="*/ 416590 w 416590"/>
                <a:gd name="connsiteY2" fmla="*/ 274320 h 325120"/>
                <a:gd name="connsiteX3" fmla="*/ 198140 w 416590"/>
                <a:gd name="connsiteY3" fmla="*/ 215146 h 325120"/>
                <a:gd name="connsiteX4" fmla="*/ 30 w 416590"/>
                <a:gd name="connsiteY4" fmla="*/ 325120 h 325120"/>
                <a:gd name="connsiteX5" fmla="*/ 66060 w 416590"/>
                <a:gd name="connsiteY5" fmla="*/ 133866 h 325120"/>
                <a:gd name="connsiteX6" fmla="*/ 30 w 416590"/>
                <a:gd name="connsiteY6" fmla="*/ 0 h 32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590" h="325120">
                  <a:moveTo>
                    <a:pt x="30" y="0"/>
                  </a:moveTo>
                  <a:lnTo>
                    <a:pt x="223550" y="71120"/>
                  </a:lnTo>
                  <a:cubicBezTo>
                    <a:pt x="348857" y="47413"/>
                    <a:pt x="352243" y="206587"/>
                    <a:pt x="416590" y="274320"/>
                  </a:cubicBezTo>
                  <a:cubicBezTo>
                    <a:pt x="343773" y="274915"/>
                    <a:pt x="270957" y="214551"/>
                    <a:pt x="198140" y="215146"/>
                  </a:cubicBezTo>
                  <a:lnTo>
                    <a:pt x="30" y="325120"/>
                  </a:lnTo>
                  <a:cubicBezTo>
                    <a:pt x="-1667" y="264755"/>
                    <a:pt x="67757" y="194231"/>
                    <a:pt x="66060" y="133866"/>
                  </a:cubicBezTo>
                  <a:lnTo>
                    <a:pt x="30" y="0"/>
                  </a:lnTo>
                  <a:close/>
                </a:path>
              </a:pathLst>
            </a:cu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3520" y="1666240"/>
              <a:ext cx="304800" cy="414774"/>
            </a:xfrm>
            <a:custGeom>
              <a:avLst/>
              <a:gdLst>
                <a:gd name="connsiteX0" fmla="*/ 0 w 304800"/>
                <a:gd name="connsiteY0" fmla="*/ 0 h 325120"/>
                <a:gd name="connsiteX1" fmla="*/ 304800 w 304800"/>
                <a:gd name="connsiteY1" fmla="*/ 0 h 325120"/>
                <a:gd name="connsiteX2" fmla="*/ 304800 w 304800"/>
                <a:gd name="connsiteY2" fmla="*/ 325120 h 325120"/>
                <a:gd name="connsiteX3" fmla="*/ 0 w 304800"/>
                <a:gd name="connsiteY3" fmla="*/ 325120 h 325120"/>
                <a:gd name="connsiteX4" fmla="*/ 0 w 304800"/>
                <a:gd name="connsiteY4" fmla="*/ 0 h 325120"/>
                <a:gd name="connsiteX0" fmla="*/ 0 w 304800"/>
                <a:gd name="connsiteY0" fmla="*/ 0 h 325120"/>
                <a:gd name="connsiteX1" fmla="*/ 304800 w 304800"/>
                <a:gd name="connsiteY1" fmla="*/ 0 h 325120"/>
                <a:gd name="connsiteX2" fmla="*/ 254000 w 304800"/>
                <a:gd name="connsiteY2" fmla="*/ 243840 h 325120"/>
                <a:gd name="connsiteX3" fmla="*/ 0 w 304800"/>
                <a:gd name="connsiteY3" fmla="*/ 325120 h 325120"/>
                <a:gd name="connsiteX4" fmla="*/ 0 w 304800"/>
                <a:gd name="connsiteY4" fmla="*/ 0 h 325120"/>
                <a:gd name="connsiteX0" fmla="*/ 40640 w 304800"/>
                <a:gd name="connsiteY0" fmla="*/ 50800 h 325120"/>
                <a:gd name="connsiteX1" fmla="*/ 304800 w 304800"/>
                <a:gd name="connsiteY1" fmla="*/ 0 h 325120"/>
                <a:gd name="connsiteX2" fmla="*/ 254000 w 304800"/>
                <a:gd name="connsiteY2" fmla="*/ 243840 h 325120"/>
                <a:gd name="connsiteX3" fmla="*/ 0 w 304800"/>
                <a:gd name="connsiteY3" fmla="*/ 325120 h 325120"/>
                <a:gd name="connsiteX4" fmla="*/ 40640 w 304800"/>
                <a:gd name="connsiteY4" fmla="*/ 50800 h 325120"/>
                <a:gd name="connsiteX0" fmla="*/ 40640 w 304800"/>
                <a:gd name="connsiteY0" fmla="*/ 140454 h 414774"/>
                <a:gd name="connsiteX1" fmla="*/ 152400 w 304800"/>
                <a:gd name="connsiteY1" fmla="*/ 0 h 414774"/>
                <a:gd name="connsiteX2" fmla="*/ 304800 w 304800"/>
                <a:gd name="connsiteY2" fmla="*/ 89654 h 414774"/>
                <a:gd name="connsiteX3" fmla="*/ 254000 w 304800"/>
                <a:gd name="connsiteY3" fmla="*/ 333494 h 414774"/>
                <a:gd name="connsiteX4" fmla="*/ 0 w 304800"/>
                <a:gd name="connsiteY4" fmla="*/ 414774 h 414774"/>
                <a:gd name="connsiteX5" fmla="*/ 40640 w 304800"/>
                <a:gd name="connsiteY5" fmla="*/ 140454 h 414774"/>
                <a:gd name="connsiteX0" fmla="*/ 40640 w 304800"/>
                <a:gd name="connsiteY0" fmla="*/ 140454 h 414774"/>
                <a:gd name="connsiteX1" fmla="*/ 152400 w 304800"/>
                <a:gd name="connsiteY1" fmla="*/ 0 h 414774"/>
                <a:gd name="connsiteX2" fmla="*/ 304800 w 304800"/>
                <a:gd name="connsiteY2" fmla="*/ 89654 h 414774"/>
                <a:gd name="connsiteX3" fmla="*/ 254000 w 304800"/>
                <a:gd name="connsiteY3" fmla="*/ 333494 h 414774"/>
                <a:gd name="connsiteX4" fmla="*/ 0 w 304800"/>
                <a:gd name="connsiteY4" fmla="*/ 414774 h 414774"/>
                <a:gd name="connsiteX5" fmla="*/ 132080 w 304800"/>
                <a:gd name="connsiteY5" fmla="*/ 274320 h 414774"/>
                <a:gd name="connsiteX6" fmla="*/ 40640 w 304800"/>
                <a:gd name="connsiteY6" fmla="*/ 140454 h 41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00" h="414774">
                  <a:moveTo>
                    <a:pt x="40640" y="140454"/>
                  </a:moveTo>
                  <a:cubicBezTo>
                    <a:pt x="84667" y="130889"/>
                    <a:pt x="108373" y="9565"/>
                    <a:pt x="152400" y="0"/>
                  </a:cubicBezTo>
                  <a:lnTo>
                    <a:pt x="304800" y="89654"/>
                  </a:lnTo>
                  <a:lnTo>
                    <a:pt x="254000" y="333494"/>
                  </a:lnTo>
                  <a:lnTo>
                    <a:pt x="0" y="414774"/>
                  </a:lnTo>
                  <a:cubicBezTo>
                    <a:pt x="3387" y="381503"/>
                    <a:pt x="128693" y="307591"/>
                    <a:pt x="132080" y="274320"/>
                  </a:cubicBezTo>
                  <a:lnTo>
                    <a:pt x="40640" y="140454"/>
                  </a:lnTo>
                  <a:close/>
                </a:path>
              </a:pathLst>
            </a:custGeom>
            <a:noFill/>
            <a:ln w="38100" cmpd="sng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264160" y="1989574"/>
              <a:ext cx="1849120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Trebuchet MS"/>
                  <a:cs typeface="Trebuchet MS"/>
                </a:rPr>
                <a:t>Positive &amp; Negative samples</a:t>
              </a:r>
              <a:endParaRPr lang="en-US" sz="1100" dirty="0">
                <a:latin typeface="Trebuchet MS"/>
                <a:cs typeface="Trebuchet MS"/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 rot="5400000">
              <a:off x="355600" y="2468880"/>
              <a:ext cx="568960" cy="528320"/>
            </a:xfrm>
            <a:prstGeom prst="rightArrow">
              <a:avLst/>
            </a:prstGeom>
            <a:solidFill>
              <a:srgbClr val="FFFFFF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1120" y="3129280"/>
              <a:ext cx="1229520" cy="538480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431" y="3159760"/>
              <a:ext cx="893619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Trebuchet MS"/>
                  <a:cs typeface="Trebuchet MS"/>
                </a:rPr>
                <a:t>Feature</a:t>
              </a:r>
            </a:p>
            <a:p>
              <a:pPr algn="ctr"/>
              <a:r>
                <a:rPr lang="en-US" sz="1200" dirty="0" smtClean="0">
                  <a:latin typeface="Trebuchet MS"/>
                  <a:cs typeface="Trebuchet MS"/>
                </a:rPr>
                <a:t>Extraction</a:t>
              </a:r>
              <a:endParaRPr lang="en-US" sz="1200" dirty="0">
                <a:latin typeface="Trebuchet MS"/>
                <a:cs typeface="Trebuchet M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120" y="3962400"/>
              <a:ext cx="1229520" cy="538480"/>
            </a:xfrm>
            <a:prstGeom prst="rect">
              <a:avLst/>
            </a:prstGeom>
            <a:solidFill>
              <a:srgbClr val="FFFFFF"/>
            </a:solidFill>
            <a:ln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5400" y="3992880"/>
              <a:ext cx="819681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Trebuchet MS"/>
                  <a:cs typeface="Trebuchet MS"/>
                </a:rPr>
                <a:t>Feature</a:t>
              </a:r>
            </a:p>
            <a:p>
              <a:pPr algn="ctr"/>
              <a:r>
                <a:rPr lang="en-US" sz="1200" dirty="0" smtClean="0">
                  <a:latin typeface="Trebuchet MS"/>
                  <a:cs typeface="Trebuchet MS"/>
                </a:rPr>
                <a:t>Selection</a:t>
              </a:r>
              <a:endParaRPr lang="en-US" sz="1200" dirty="0">
                <a:latin typeface="Trebuchet MS"/>
                <a:cs typeface="Trebuchet M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120" y="4836160"/>
              <a:ext cx="1229520" cy="538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2308" y="4988560"/>
              <a:ext cx="825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Trebuchet MS"/>
                  <a:cs typeface="Trebuchet MS"/>
                </a:rPr>
                <a:t>Classifier</a:t>
              </a:r>
              <a:endParaRPr lang="en-US" sz="1200" dirty="0">
                <a:latin typeface="Trebuchet MS"/>
                <a:cs typeface="Trebuchet MS"/>
              </a:endParaRPr>
            </a:p>
          </p:txBody>
        </p:sp>
        <p:cxnSp>
          <p:nvCxnSpPr>
            <p:cNvPr id="15" name="Straight Arrow Connector 14"/>
            <p:cNvCxnSpPr>
              <a:stCxn id="9" idx="2"/>
              <a:endCxn id="11" idx="0"/>
            </p:cNvCxnSpPr>
            <p:nvPr/>
          </p:nvCxnSpPr>
          <p:spPr>
            <a:xfrm>
              <a:off x="685880" y="3667760"/>
              <a:ext cx="0" cy="2946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1" idx="2"/>
              <a:endCxn id="13" idx="0"/>
            </p:cNvCxnSpPr>
            <p:nvPr/>
          </p:nvCxnSpPr>
          <p:spPr>
            <a:xfrm>
              <a:off x="685880" y="4500880"/>
              <a:ext cx="0" cy="3352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Welds </a:t>
            </a:r>
            <a:r>
              <a:rPr lang="es-ES_tradnl" sz="2800" dirty="0" err="1" smtClean="0">
                <a:solidFill>
                  <a:srgbClr val="FF772B"/>
                </a:solidFill>
                <a:latin typeface="Trebuchet MS"/>
                <a:cs typeface="Trebuchet MS"/>
              </a:rPr>
              <a:t>–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 Inspection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2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9210" y="1249680"/>
            <a:ext cx="6339097" cy="451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658813" y="1028700"/>
            <a:ext cx="623887" cy="4787900"/>
            <a:chOff x="415" y="648"/>
            <a:chExt cx="393" cy="3016"/>
          </a:xfrm>
        </p:grpSpPr>
        <p:sp>
          <p:nvSpPr>
            <p:cNvPr id="5129" name="Line 9"/>
            <p:cNvSpPr>
              <a:spLocks noChangeShapeType="1"/>
            </p:cNvSpPr>
            <p:nvPr/>
          </p:nvSpPr>
          <p:spPr bwMode="auto">
            <a:xfrm flipV="1">
              <a:off x="808" y="648"/>
              <a:ext cx="0" cy="3016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30" name="Text Box 10"/>
            <p:cNvSpPr txBox="1">
              <a:spLocks noChangeArrowheads="1"/>
            </p:cNvSpPr>
            <p:nvPr/>
          </p:nvSpPr>
          <p:spPr bwMode="auto">
            <a:xfrm rot="-5400000">
              <a:off x="174" y="1087"/>
              <a:ext cx="71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>
                  <a:latin typeface="Trebuchet MS" pitchFamily="34" charset="0"/>
                </a:rPr>
                <a:t>feature 2</a:t>
              </a:r>
              <a:endParaRPr lang="es-ES">
                <a:latin typeface="Trebuchet MS" pitchFamily="34" charset="0"/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1238250" y="5784850"/>
            <a:ext cx="6654800" cy="460375"/>
            <a:chOff x="780" y="3644"/>
            <a:chExt cx="4192" cy="290"/>
          </a:xfrm>
        </p:grpSpPr>
        <p:sp>
          <p:nvSpPr>
            <p:cNvPr id="5132" name="Line 12"/>
            <p:cNvSpPr>
              <a:spLocks noChangeShapeType="1"/>
            </p:cNvSpPr>
            <p:nvPr/>
          </p:nvSpPr>
          <p:spPr bwMode="auto">
            <a:xfrm rot="5400000" flipV="1">
              <a:off x="2876" y="1548"/>
              <a:ext cx="0" cy="4192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33" name="Text Box 13"/>
            <p:cNvSpPr txBox="1">
              <a:spLocks noChangeArrowheads="1"/>
            </p:cNvSpPr>
            <p:nvPr/>
          </p:nvSpPr>
          <p:spPr bwMode="auto">
            <a:xfrm>
              <a:off x="4046" y="3703"/>
              <a:ext cx="71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>
                  <a:latin typeface="Trebuchet MS" pitchFamily="34" charset="0"/>
                </a:rPr>
                <a:t>feature 1</a:t>
              </a:r>
              <a:endParaRPr lang="es-ES">
                <a:latin typeface="Trebuchet MS" pitchFamily="34" charset="0"/>
              </a:endParaRPr>
            </a:p>
          </p:txBody>
        </p:sp>
      </p:grpSp>
      <p:sp>
        <p:nvSpPr>
          <p:cNvPr id="4" name="Freeform 3"/>
          <p:cNvSpPr/>
          <p:nvPr/>
        </p:nvSpPr>
        <p:spPr>
          <a:xfrm>
            <a:off x="1554480" y="1524000"/>
            <a:ext cx="3789680" cy="3169920"/>
          </a:xfrm>
          <a:custGeom>
            <a:avLst/>
            <a:gdLst>
              <a:gd name="connsiteX0" fmla="*/ 0 w 2956560"/>
              <a:gd name="connsiteY0" fmla="*/ 2865120 h 2865120"/>
              <a:gd name="connsiteX1" fmla="*/ 2184400 w 2956560"/>
              <a:gd name="connsiteY1" fmla="*/ 2072640 h 2865120"/>
              <a:gd name="connsiteX2" fmla="*/ 2956560 w 2956560"/>
              <a:gd name="connsiteY2" fmla="*/ 0 h 286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6560" h="2865120">
                <a:moveTo>
                  <a:pt x="0" y="2865120"/>
                </a:moveTo>
                <a:cubicBezTo>
                  <a:pt x="845820" y="2707640"/>
                  <a:pt x="1691640" y="2550160"/>
                  <a:pt x="2184400" y="2072640"/>
                </a:cubicBezTo>
                <a:cubicBezTo>
                  <a:pt x="2677160" y="1595120"/>
                  <a:pt x="2956560" y="0"/>
                  <a:pt x="2956560" y="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554480" y="1788160"/>
            <a:ext cx="4033520" cy="3639066"/>
            <a:chOff x="1554480" y="1788160"/>
            <a:chExt cx="4033520" cy="3639066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2001520" y="4277360"/>
              <a:ext cx="132080" cy="69088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210560" y="4003040"/>
              <a:ext cx="325120" cy="6604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582160" y="2895600"/>
              <a:ext cx="528320" cy="33528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4917440" y="1788160"/>
              <a:ext cx="670560" cy="1016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723083" y="5057894"/>
              <a:ext cx="821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Class 1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54480" y="3686294"/>
              <a:ext cx="821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Class 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94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122238"/>
            <a:ext cx="6299200" cy="460082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Welds </a:t>
            </a:r>
            <a:r>
              <a:rPr lang="es-ES_tradnl" sz="2800" dirty="0" err="1" smtClean="0">
                <a:solidFill>
                  <a:srgbClr val="FF772B"/>
                </a:solidFill>
                <a:latin typeface="Trebuchet MS"/>
                <a:cs typeface="Trebuchet MS"/>
              </a:rPr>
              <a:t>–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 Inspection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9563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eldDetectionWindows.mov">
            <a:hlinkClick r:id="" action="ppaction://media"/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2880" y="1148080"/>
            <a:ext cx="6273800" cy="50800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-264160" y="1705094"/>
            <a:ext cx="1849120" cy="3669546"/>
            <a:chOff x="-264160" y="1705094"/>
            <a:chExt cx="1849120" cy="3669546"/>
          </a:xfrm>
        </p:grpSpPr>
        <p:sp>
          <p:nvSpPr>
            <p:cNvPr id="4" name="Rectangle 3"/>
            <p:cNvSpPr/>
            <p:nvPr/>
          </p:nvSpPr>
          <p:spPr>
            <a:xfrm>
              <a:off x="777250" y="1705094"/>
              <a:ext cx="304800" cy="325120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3520" y="1705094"/>
              <a:ext cx="304800" cy="325120"/>
            </a:xfrm>
            <a:prstGeom prst="rect">
              <a:avLst/>
            </a:prstGeom>
            <a:noFill/>
            <a:ln w="38100" cmpd="sng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264160" y="1989574"/>
              <a:ext cx="1849120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Trebuchet MS"/>
                  <a:cs typeface="Trebuchet MS"/>
                </a:rPr>
                <a:t>Positive &amp; Negative samples</a:t>
              </a:r>
              <a:endParaRPr lang="en-US" sz="1100" dirty="0">
                <a:latin typeface="Trebuchet MS"/>
                <a:cs typeface="Trebuchet MS"/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 rot="5400000">
              <a:off x="355600" y="2468880"/>
              <a:ext cx="568960" cy="528320"/>
            </a:xfrm>
            <a:prstGeom prst="rightArrow">
              <a:avLst/>
            </a:prstGeom>
            <a:solidFill>
              <a:srgbClr val="FFFFFF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120" y="3129280"/>
              <a:ext cx="1229520" cy="538480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431" y="3159760"/>
              <a:ext cx="893619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Trebuchet MS"/>
                  <a:cs typeface="Trebuchet MS"/>
                </a:rPr>
                <a:t>Feature</a:t>
              </a:r>
            </a:p>
            <a:p>
              <a:pPr algn="ctr"/>
              <a:r>
                <a:rPr lang="en-US" sz="1200" dirty="0" smtClean="0">
                  <a:latin typeface="Trebuchet MS"/>
                  <a:cs typeface="Trebuchet MS"/>
                </a:rPr>
                <a:t>Extraction</a:t>
              </a:r>
              <a:endParaRPr lang="en-US" sz="1200" dirty="0">
                <a:latin typeface="Trebuchet MS"/>
                <a:cs typeface="Trebuchet M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1120" y="3962400"/>
              <a:ext cx="1229520" cy="538480"/>
            </a:xfrm>
            <a:prstGeom prst="rect">
              <a:avLst/>
            </a:prstGeom>
            <a:solidFill>
              <a:srgbClr val="FFFFFF"/>
            </a:solidFill>
            <a:ln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5400" y="3992880"/>
              <a:ext cx="819681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Trebuchet MS"/>
                  <a:cs typeface="Trebuchet MS"/>
                </a:rPr>
                <a:t>Feature</a:t>
              </a:r>
            </a:p>
            <a:p>
              <a:pPr algn="ctr"/>
              <a:r>
                <a:rPr lang="en-US" sz="1200" dirty="0" smtClean="0">
                  <a:latin typeface="Trebuchet MS"/>
                  <a:cs typeface="Trebuchet MS"/>
                </a:rPr>
                <a:t>Selection</a:t>
              </a:r>
              <a:endParaRPr lang="en-US" sz="1200" dirty="0">
                <a:latin typeface="Trebuchet MS"/>
                <a:cs typeface="Trebuchet M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120" y="4836160"/>
              <a:ext cx="1229520" cy="538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2308" y="4988560"/>
              <a:ext cx="825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Trebuchet MS"/>
                  <a:cs typeface="Trebuchet MS"/>
                </a:rPr>
                <a:t>Classifier</a:t>
              </a:r>
              <a:endParaRPr lang="en-US" sz="1200" dirty="0">
                <a:latin typeface="Trebuchet MS"/>
                <a:cs typeface="Trebuchet MS"/>
              </a:endParaRPr>
            </a:p>
          </p:txBody>
        </p:sp>
        <p:cxnSp>
          <p:nvCxnSpPr>
            <p:cNvPr id="20" name="Straight Arrow Connector 19"/>
            <p:cNvCxnSpPr>
              <a:stCxn id="13" idx="2"/>
              <a:endCxn id="16" idx="0"/>
            </p:cNvCxnSpPr>
            <p:nvPr/>
          </p:nvCxnSpPr>
          <p:spPr>
            <a:xfrm>
              <a:off x="685880" y="3667760"/>
              <a:ext cx="0" cy="2946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6" idx="2"/>
              <a:endCxn id="18" idx="0"/>
            </p:cNvCxnSpPr>
            <p:nvPr/>
          </p:nvCxnSpPr>
          <p:spPr>
            <a:xfrm>
              <a:off x="685880" y="4500880"/>
              <a:ext cx="0" cy="3352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Welds </a:t>
            </a:r>
            <a:r>
              <a:rPr lang="es-ES_tradnl" sz="2800" dirty="0" err="1" smtClean="0">
                <a:solidFill>
                  <a:srgbClr val="FF772B"/>
                </a:solidFill>
                <a:latin typeface="Trebuchet MS"/>
                <a:cs typeface="Trebuchet MS"/>
              </a:rPr>
              <a:t>–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 Inspection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8071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6-17 at 1.07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117600"/>
            <a:ext cx="6299200" cy="4610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22400" y="1136134"/>
            <a:ext cx="304800" cy="32512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Welds </a:t>
            </a:r>
            <a:r>
              <a:rPr lang="es-ES_tradnl" sz="2800" dirty="0" err="1" smtClean="0">
                <a:solidFill>
                  <a:srgbClr val="FF772B"/>
                </a:solidFill>
                <a:latin typeface="Trebuchet MS"/>
                <a:cs typeface="Trebuchet MS"/>
              </a:rPr>
              <a:t>–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 Inspection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2757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85185E-6 C 0.32865 -0.00393 0.65747 -0.00764 0.6566 0.0044 C 0.65573 0.01644 -0.00503 0.06019 -0.00555 0.07246 C -0.00607 0.08472 0.65313 0.06852 0.6533 0.07847 C 0.65347 0.08843 -0.00399 0.11875 -0.00451 0.13171 C -0.00503 0.14468 0.65 0.14491 0.65 0.15695 C 0.65 0.16898 -0.00555 0.19074 -0.00451 0.2044 C -0.00347 0.21806 0.65695 0.22269 0.6566 0.23843 C 0.65625 0.25417 -0.00573 0.28357 -0.00677 0.29908 C -0.00781 0.31459 0.64948 0.31713 0.65 0.33171 C 0.65052 0.3463 -0.00139 0.37269 -0.0033 0.38658 C -0.00521 0.40046 0.63802 0.4 0.63889 0.41482 C 0.63976 0.42963 0.00122 0.46227 0.00226 0.47546 C 0.0033 0.48843 0.64341 0.47963 0.64549 0.49445 C 0.64757 0.50972 0.01285 0.54445 0.01441 0.56574 C 0.01597 0.58681 0.52118 0.61042 0.65452 0.62222 " pathEditMode="relative" rAng="0" ptsTypes="aaaaaaaaaaaaaa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83" y="3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eldSlidingWindows.mov">
            <a:hlinkClick r:id="" action="ppaction://media"/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2880" y="1145540"/>
            <a:ext cx="6248400" cy="45466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Welds </a:t>
            </a:r>
            <a:r>
              <a:rPr lang="es-ES_tradnl" sz="2800" dirty="0" err="1" smtClean="0">
                <a:solidFill>
                  <a:srgbClr val="FF772B"/>
                </a:solidFill>
                <a:latin typeface="Trebuchet MS"/>
                <a:cs typeface="Trebuchet MS"/>
              </a:rPr>
              <a:t>–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 Inspection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9468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almonxshow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71500" y="-1"/>
            <a:ext cx="10426700" cy="695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0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06-17 at 2.58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" y="1158240"/>
            <a:ext cx="6230620" cy="45339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Welds </a:t>
            </a:r>
            <a:r>
              <a:rPr lang="es-ES_tradnl" sz="2800" dirty="0" err="1" smtClean="0">
                <a:solidFill>
                  <a:srgbClr val="FF772B"/>
                </a:solidFill>
                <a:latin typeface="Trebuchet MS"/>
                <a:cs typeface="Trebuchet MS"/>
              </a:rPr>
              <a:t>–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 Inspection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2144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610" y="1158240"/>
            <a:ext cx="6224719" cy="45339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Welds </a:t>
            </a:r>
            <a:r>
              <a:rPr lang="es-ES_tradnl" sz="2800" dirty="0" err="1" smtClean="0">
                <a:solidFill>
                  <a:srgbClr val="FF772B"/>
                </a:solidFill>
                <a:latin typeface="Trebuchet MS"/>
                <a:cs typeface="Trebuchet MS"/>
              </a:rPr>
              <a:t>–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 Inspection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0932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cture 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5734" y="4910667"/>
            <a:ext cx="2906765" cy="70788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Inspection with X-rays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[ </a:t>
            </a:r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03 </a:t>
            </a:r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cture 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2"/>
          <p:cNvSpPr>
            <a:spLocks noChangeArrowheads="1"/>
          </p:cNvSpPr>
          <p:nvPr/>
        </p:nvSpPr>
        <p:spPr bwMode="auto">
          <a:xfrm>
            <a:off x="636588" y="152400"/>
            <a:ext cx="2652712" cy="12319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endParaRPr lang="en-GB" sz="1200" b="1" i="1">
              <a:solidFill>
                <a:srgbClr val="0000C0"/>
              </a:solidFill>
              <a:latin typeface="Trebuchet MS" charset="0"/>
            </a:endParaRPr>
          </a:p>
        </p:txBody>
      </p:sp>
      <p:cxnSp>
        <p:nvCxnSpPr>
          <p:cNvPr id="49" name="Conector recto 48"/>
          <p:cNvCxnSpPr/>
          <p:nvPr/>
        </p:nvCxnSpPr>
        <p:spPr>
          <a:xfrm>
            <a:off x="1955800" y="4021138"/>
            <a:ext cx="2133600" cy="17462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Conector recto 119"/>
          <p:cNvCxnSpPr/>
          <p:nvPr/>
        </p:nvCxnSpPr>
        <p:spPr>
          <a:xfrm>
            <a:off x="5029200" y="4037013"/>
            <a:ext cx="2336800" cy="26987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Conector recto 117"/>
          <p:cNvCxnSpPr/>
          <p:nvPr/>
        </p:nvCxnSpPr>
        <p:spPr>
          <a:xfrm>
            <a:off x="5029200" y="1676400"/>
            <a:ext cx="3048000" cy="1588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Conector recto de flecha 110"/>
          <p:cNvCxnSpPr/>
          <p:nvPr/>
        </p:nvCxnSpPr>
        <p:spPr>
          <a:xfrm rot="5400000">
            <a:off x="4768850" y="6088063"/>
            <a:ext cx="473075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439" name="Rectangle 5"/>
          <p:cNvSpPr>
            <a:spLocks noChangeArrowheads="1"/>
          </p:cNvSpPr>
          <p:nvPr/>
        </p:nvSpPr>
        <p:spPr bwMode="auto">
          <a:xfrm>
            <a:off x="4319588" y="3216275"/>
            <a:ext cx="1395412" cy="593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GB" sz="1200" b="1" i="1">
                <a:solidFill>
                  <a:srgbClr val="0000C0"/>
                </a:solidFill>
                <a:latin typeface="Trebuchet MS" charset="0"/>
              </a:rPr>
              <a:t>3. Segmentation</a:t>
            </a:r>
          </a:p>
        </p:txBody>
      </p:sp>
      <p:sp>
        <p:nvSpPr>
          <p:cNvPr id="18440" name="Rectangle 6"/>
          <p:cNvSpPr>
            <a:spLocks noChangeArrowheads="1"/>
          </p:cNvSpPr>
          <p:nvPr/>
        </p:nvSpPr>
        <p:spPr bwMode="auto">
          <a:xfrm>
            <a:off x="4319588" y="4283075"/>
            <a:ext cx="1395412" cy="6572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GB" sz="1200" b="1" i="1">
                <a:solidFill>
                  <a:srgbClr val="0000C0"/>
                </a:solidFill>
                <a:latin typeface="Trebuchet MS" charset="0"/>
              </a:rPr>
              <a:t>4. Feature </a:t>
            </a:r>
          </a:p>
          <a:p>
            <a:pPr algn="ctr" eaLnBrk="0" hangingPunct="0"/>
            <a:r>
              <a:rPr lang="es-ES_tradnl" sz="1200" b="1" i="1">
                <a:solidFill>
                  <a:srgbClr val="0000C0"/>
                </a:solidFill>
                <a:latin typeface="Trebuchet MS" charset="0"/>
              </a:rPr>
              <a:t>Extraction</a:t>
            </a:r>
            <a:r>
              <a:rPr lang="en-GB" sz="1200" b="1" i="1">
                <a:solidFill>
                  <a:srgbClr val="0000C0"/>
                </a:solidFill>
                <a:latin typeface="Trebuchet MS" charset="0"/>
              </a:rPr>
              <a:t>/</a:t>
            </a:r>
          </a:p>
          <a:p>
            <a:pPr algn="ctr" eaLnBrk="0" hangingPunct="0"/>
            <a:r>
              <a:rPr lang="en-GB" sz="1200" b="1" i="1">
                <a:solidFill>
                  <a:srgbClr val="0000C0"/>
                </a:solidFill>
                <a:latin typeface="Trebuchet MS" charset="0"/>
              </a:rPr>
              <a:t>Selection</a:t>
            </a:r>
          </a:p>
        </p:txBody>
      </p:sp>
      <p:sp>
        <p:nvSpPr>
          <p:cNvPr id="18441" name="Rectangle 7"/>
          <p:cNvSpPr>
            <a:spLocks noChangeArrowheads="1"/>
          </p:cNvSpPr>
          <p:nvPr/>
        </p:nvSpPr>
        <p:spPr bwMode="auto">
          <a:xfrm>
            <a:off x="4319588" y="5349875"/>
            <a:ext cx="1395412" cy="593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GB" sz="1200" b="1" i="1">
                <a:solidFill>
                  <a:srgbClr val="0000C0"/>
                </a:solidFill>
                <a:latin typeface="Trebuchet MS" charset="0"/>
              </a:rPr>
              <a:t>5. Clasification</a:t>
            </a:r>
          </a:p>
        </p:txBody>
      </p:sp>
      <p:sp>
        <p:nvSpPr>
          <p:cNvPr id="18442" name="Rectangle 42"/>
          <p:cNvSpPr>
            <a:spLocks noChangeArrowheads="1"/>
          </p:cNvSpPr>
          <p:nvPr/>
        </p:nvSpPr>
        <p:spPr bwMode="auto">
          <a:xfrm>
            <a:off x="4319588" y="2209800"/>
            <a:ext cx="1395412" cy="593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GB" sz="1200" b="1" i="1">
                <a:solidFill>
                  <a:srgbClr val="0000C0"/>
                </a:solidFill>
                <a:latin typeface="Trebuchet MS" charset="0"/>
              </a:rPr>
              <a:t>2. Preprocessing</a:t>
            </a:r>
          </a:p>
        </p:txBody>
      </p:sp>
      <p:cxnSp>
        <p:nvCxnSpPr>
          <p:cNvPr id="85" name="Conector recto 84"/>
          <p:cNvCxnSpPr/>
          <p:nvPr/>
        </p:nvCxnSpPr>
        <p:spPr>
          <a:xfrm rot="16200000" flipH="1">
            <a:off x="2032000" y="1282700"/>
            <a:ext cx="635000" cy="508000"/>
          </a:xfrm>
          <a:prstGeom prst="line">
            <a:avLst/>
          </a:prstGeom>
          <a:ln w="12700">
            <a:solidFill>
              <a:schemeClr val="bg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/>
          <p:cNvCxnSpPr/>
          <p:nvPr/>
        </p:nvCxnSpPr>
        <p:spPr>
          <a:xfrm rot="5400000">
            <a:off x="1174750" y="1301750"/>
            <a:ext cx="647700" cy="457200"/>
          </a:xfrm>
          <a:prstGeom prst="line">
            <a:avLst/>
          </a:prstGeom>
          <a:ln w="12700">
            <a:solidFill>
              <a:schemeClr val="bg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ector angular 92"/>
          <p:cNvCxnSpPr>
            <a:endCxn id="18442" idx="0"/>
          </p:cNvCxnSpPr>
          <p:nvPr/>
        </p:nvCxnSpPr>
        <p:spPr>
          <a:xfrm>
            <a:off x="3276600" y="762000"/>
            <a:ext cx="1741488" cy="1447800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Conector recto de flecha 98"/>
          <p:cNvCxnSpPr>
            <a:stCxn id="18442" idx="2"/>
            <a:endCxn id="18439" idx="0"/>
          </p:cNvCxnSpPr>
          <p:nvPr/>
        </p:nvCxnSpPr>
        <p:spPr>
          <a:xfrm rot="5400000">
            <a:off x="4810919" y="3010694"/>
            <a:ext cx="412750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1" name="Conector recto de flecha 100"/>
          <p:cNvCxnSpPr>
            <a:stCxn id="18439" idx="2"/>
            <a:endCxn id="18440" idx="0"/>
          </p:cNvCxnSpPr>
          <p:nvPr/>
        </p:nvCxnSpPr>
        <p:spPr>
          <a:xfrm rot="5400000">
            <a:off x="4780756" y="4045744"/>
            <a:ext cx="4730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449" name="Rectángulo 109"/>
          <p:cNvSpPr>
            <a:spLocks noChangeArrowheads="1"/>
          </p:cNvSpPr>
          <p:nvPr/>
        </p:nvSpPr>
        <p:spPr bwMode="auto">
          <a:xfrm>
            <a:off x="4419600" y="6248400"/>
            <a:ext cx="11445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1400" b="1" i="1">
                <a:solidFill>
                  <a:srgbClr val="0000C0"/>
                </a:solidFill>
                <a:latin typeface="Trebuchet MS" charset="0"/>
              </a:rPr>
              <a:t>“premium”</a:t>
            </a:r>
            <a:endParaRPr lang="es-ES_tradnl" sz="1400"/>
          </a:p>
        </p:txBody>
      </p:sp>
      <p:cxnSp>
        <p:nvCxnSpPr>
          <p:cNvPr id="119" name="Conector recto 118"/>
          <p:cNvCxnSpPr/>
          <p:nvPr/>
        </p:nvCxnSpPr>
        <p:spPr>
          <a:xfrm>
            <a:off x="5029200" y="2944813"/>
            <a:ext cx="3048000" cy="1587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Conector recto 120"/>
          <p:cNvCxnSpPr/>
          <p:nvPr/>
        </p:nvCxnSpPr>
        <p:spPr>
          <a:xfrm>
            <a:off x="5029200" y="5103813"/>
            <a:ext cx="3048000" cy="1587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12" name="Tabla 111"/>
          <p:cNvGraphicFramePr>
            <a:graphicFrameLocks noGrp="1"/>
          </p:cNvGraphicFramePr>
          <p:nvPr/>
        </p:nvGraphicFramePr>
        <p:xfrm>
          <a:off x="6629400" y="4983163"/>
          <a:ext cx="1981200" cy="1263652"/>
        </p:xfrm>
        <a:graphic>
          <a:graphicData uri="http://schemas.openxmlformats.org/drawingml/2006/table">
            <a:tbl>
              <a:tblPr/>
              <a:tblGrid>
                <a:gridCol w="1143000"/>
                <a:gridCol w="838200"/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Feature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Intensity (Red)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Haralick Tx01-3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0.8978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pic>
        <p:nvPicPr>
          <p:cNvPr id="33" name="Imagen 32" descr="pe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143000"/>
            <a:ext cx="1752600" cy="1703520"/>
          </a:xfrm>
          <a:prstGeom prst="rect">
            <a:avLst/>
          </a:prstGeom>
          <a:scene3d>
            <a:camera prst="perspectiveFront">
              <a:rot lat="17399987" lon="0" rev="0"/>
            </a:camera>
            <a:lightRig rig="threePt" dir="t"/>
          </a:scene3d>
        </p:spPr>
      </p:pic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71" name="Imagen 34" descr="pera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0" y="23622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72" name="Imagen 36" descr="peraseg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39000" y="35814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73" name="Imagen 37" descr="peras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" y="2743200"/>
            <a:ext cx="2590800" cy="3276600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</p:spPr>
      </p:pic>
      <p:sp>
        <p:nvSpPr>
          <p:cNvPr id="18474" name="Rectángulo 90"/>
          <p:cNvSpPr>
            <a:spLocks noChangeArrowheads="1"/>
          </p:cNvSpPr>
          <p:nvPr/>
        </p:nvSpPr>
        <p:spPr bwMode="auto">
          <a:xfrm>
            <a:off x="1219200" y="3502025"/>
            <a:ext cx="20748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1400" b="1" i="1">
                <a:solidFill>
                  <a:srgbClr val="0000C0"/>
                </a:solidFill>
                <a:latin typeface="Trebuchet MS" charset="0"/>
              </a:rPr>
              <a:t>R              G              B  </a:t>
            </a:r>
            <a:endParaRPr lang="es-ES_tradnl" sz="1400"/>
          </a:p>
        </p:txBody>
      </p:sp>
      <p:sp>
        <p:nvSpPr>
          <p:cNvPr id="18475" name="Rectángulo 90"/>
          <p:cNvSpPr>
            <a:spLocks noChangeArrowheads="1"/>
          </p:cNvSpPr>
          <p:nvPr/>
        </p:nvSpPr>
        <p:spPr bwMode="auto">
          <a:xfrm>
            <a:off x="1295400" y="4645025"/>
            <a:ext cx="2016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1400" b="1" i="1">
                <a:solidFill>
                  <a:srgbClr val="0000C0"/>
                </a:solidFill>
                <a:latin typeface="Trebuchet MS" charset="0"/>
              </a:rPr>
              <a:t>H             S              V  </a:t>
            </a:r>
            <a:endParaRPr lang="es-ES_tradnl" sz="1400"/>
          </a:p>
        </p:txBody>
      </p:sp>
      <p:sp>
        <p:nvSpPr>
          <p:cNvPr id="18476" name="Rectángulo 90"/>
          <p:cNvSpPr>
            <a:spLocks noChangeArrowheads="1"/>
          </p:cNvSpPr>
          <p:nvPr/>
        </p:nvSpPr>
        <p:spPr bwMode="auto">
          <a:xfrm>
            <a:off x="1219200" y="5715000"/>
            <a:ext cx="2112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1400" b="1" i="1">
                <a:solidFill>
                  <a:srgbClr val="0000C0"/>
                </a:solidFill>
                <a:latin typeface="Trebuchet MS" charset="0"/>
              </a:rPr>
              <a:t>L*             a*            b*  </a:t>
            </a:r>
            <a:endParaRPr lang="es-ES_tradnl" sz="1400"/>
          </a:p>
        </p:txBody>
      </p:sp>
      <p:cxnSp>
        <p:nvCxnSpPr>
          <p:cNvPr id="44" name="Conector angular 43"/>
          <p:cNvCxnSpPr>
            <a:endCxn id="18440" idx="1"/>
          </p:cNvCxnSpPr>
          <p:nvPr/>
        </p:nvCxnSpPr>
        <p:spPr>
          <a:xfrm rot="5400000">
            <a:off x="3854450" y="3436938"/>
            <a:ext cx="1639888" cy="709612"/>
          </a:xfrm>
          <a:prstGeom prst="bentConnector4">
            <a:avLst>
              <a:gd name="adj1" fmla="val -1839"/>
              <a:gd name="adj2" fmla="val 132215"/>
            </a:avLst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478" name="Rectángulo 90"/>
          <p:cNvSpPr>
            <a:spLocks noChangeArrowheads="1"/>
          </p:cNvSpPr>
          <p:nvPr/>
        </p:nvSpPr>
        <p:spPr bwMode="auto">
          <a:xfrm>
            <a:off x="5857875" y="3733800"/>
            <a:ext cx="1000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1400" b="1" i="1">
                <a:solidFill>
                  <a:srgbClr val="0000C0"/>
                </a:solidFill>
                <a:latin typeface="Trebuchet MS" charset="0"/>
              </a:rPr>
              <a:t>geometry</a:t>
            </a:r>
            <a:endParaRPr lang="es-ES_tradnl" sz="1400"/>
          </a:p>
        </p:txBody>
      </p:sp>
      <p:sp>
        <p:nvSpPr>
          <p:cNvPr id="18479" name="Rectángulo 90"/>
          <p:cNvSpPr>
            <a:spLocks noChangeArrowheads="1"/>
          </p:cNvSpPr>
          <p:nvPr/>
        </p:nvSpPr>
        <p:spPr bwMode="auto">
          <a:xfrm>
            <a:off x="3200400" y="3733800"/>
            <a:ext cx="6223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sz="1400" b="1" i="1">
                <a:solidFill>
                  <a:srgbClr val="0000C0"/>
                </a:solidFill>
                <a:latin typeface="Trebuchet MS" charset="0"/>
              </a:rPr>
              <a:t>color</a:t>
            </a:r>
            <a:endParaRPr lang="es-ES_tradnl" sz="1400"/>
          </a:p>
        </p:txBody>
      </p:sp>
      <p:sp>
        <p:nvSpPr>
          <p:cNvPr id="18480" name="Rectangle 42"/>
          <p:cNvSpPr>
            <a:spLocks noChangeArrowheads="1"/>
          </p:cNvSpPr>
          <p:nvPr/>
        </p:nvSpPr>
        <p:spPr bwMode="auto">
          <a:xfrm>
            <a:off x="649288" y="0"/>
            <a:ext cx="1598612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GB" sz="1200" b="1" i="1">
                <a:solidFill>
                  <a:srgbClr val="0000C0"/>
                </a:solidFill>
                <a:latin typeface="Trebuchet MS" charset="0"/>
              </a:rPr>
              <a:t>1. Image Acqusition</a:t>
            </a:r>
          </a:p>
        </p:txBody>
      </p:sp>
      <p:sp>
        <p:nvSpPr>
          <p:cNvPr id="50" name="Rectángulo redondeado 49"/>
          <p:cNvSpPr/>
          <p:nvPr/>
        </p:nvSpPr>
        <p:spPr>
          <a:xfrm>
            <a:off x="1346200" y="838200"/>
            <a:ext cx="1168400" cy="254000"/>
          </a:xfrm>
          <a:prstGeom prst="roundRect">
            <a:avLst/>
          </a:prstGeom>
          <a:solidFill>
            <a:srgbClr val="7F7F7F"/>
          </a:solidFill>
          <a:scene3d>
            <a:camera prst="orthographicFront">
              <a:rot lat="2400000" lon="0" rev="0"/>
            </a:camera>
            <a:lightRig rig="threePt" dir="t"/>
          </a:scene3d>
          <a:sp3d extrusionH="3810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_tradnl"/>
          </a:p>
        </p:txBody>
      </p:sp>
      <p:sp>
        <p:nvSpPr>
          <p:cNvPr id="52" name="Elipse 51"/>
          <p:cNvSpPr/>
          <p:nvPr/>
        </p:nvSpPr>
        <p:spPr>
          <a:xfrm>
            <a:off x="1727200" y="1054100"/>
            <a:ext cx="393700" cy="254000"/>
          </a:xfrm>
          <a:prstGeom prst="ellipse">
            <a:avLst/>
          </a:prstGeom>
          <a:solidFill>
            <a:srgbClr val="7F7F7F"/>
          </a:solidFill>
          <a:scene3d>
            <a:camera prst="orthographicFront">
              <a:rot lat="4200000" lon="0" rev="0"/>
            </a:camera>
            <a:lightRig rig="threePt" dir="t"/>
          </a:scene3d>
          <a:sp3d extrusionH="2540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odSegmenta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527"/>
            <a:ext cx="9144000" cy="3508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eature-extract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862"/>
            <a:ext cx="9144000" cy="4272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extractor-examp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220"/>
            <a:ext cx="9144000" cy="6249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Bfx_gu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611"/>
            <a:ext cx="9144000" cy="39767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Bcl_gu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7939"/>
            <a:ext cx="9144000" cy="30421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 descr="DSC_21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007976" y="-832513"/>
            <a:ext cx="10356687" cy="81886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cture 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cture 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Bex_test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3" y="1202263"/>
            <a:ext cx="8701251" cy="4681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icture 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4857"/>
            <a:ext cx="9144000" cy="222828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03200" y="1676400"/>
            <a:ext cx="5388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latin typeface="Trebuchet MS"/>
                <a:cs typeface="Trebuchet MS"/>
              </a:rPr>
              <a:t>Performance in Experimental </a:t>
            </a:r>
            <a:r>
              <a:rPr lang="es-ES_tradnl" sz="2400" dirty="0" err="1" smtClean="0">
                <a:latin typeface="Trebuchet MS"/>
                <a:cs typeface="Trebuchet MS"/>
              </a:rPr>
              <a:t>Results</a:t>
            </a:r>
            <a:endParaRPr lang="es-ES_tradnl"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cture 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cture 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62001" y="1659467"/>
            <a:ext cx="772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We propose a general framework that designs a computer vision system automatically.</a:t>
            </a:r>
          </a:p>
          <a:p>
            <a:r>
              <a:rPr lang="en-US" dirty="0" smtClean="0">
                <a:latin typeface="Trebuchet MS"/>
                <a:cs typeface="Trebuchet MS"/>
              </a:rPr>
              <a:t> </a:t>
            </a:r>
          </a:p>
          <a:p>
            <a:r>
              <a:rPr lang="en-US" dirty="0" smtClean="0">
                <a:latin typeface="Trebuchet MS"/>
                <a:cs typeface="Trebuchet MS"/>
              </a:rPr>
              <a:t>It finds (without human interaction) the features and the classifiers for a given Visual Quality Evaluation application avoiding the classical trial and error framework commonly used by human designers. </a:t>
            </a:r>
          </a:p>
          <a:p>
            <a:r>
              <a:rPr lang="en-US" dirty="0" smtClean="0">
                <a:latin typeface="Trebuchet MS"/>
                <a:cs typeface="Trebuchet MS"/>
              </a:rPr>
              <a:t> </a:t>
            </a:r>
          </a:p>
          <a:p>
            <a:r>
              <a:rPr lang="en-US" dirty="0" smtClean="0">
                <a:latin typeface="Trebuchet MS"/>
                <a:cs typeface="Trebuchet MS"/>
              </a:rPr>
              <a:t>We tested our framework on six different food quality evaluation problems yielding a classification performance of 96% or more in every case. </a:t>
            </a:r>
          </a:p>
          <a:p>
            <a:r>
              <a:rPr lang="en-US" dirty="0" smtClean="0">
                <a:latin typeface="Trebuchet MS"/>
                <a:cs typeface="Trebuchet MS"/>
              </a:rPr>
              <a:t> </a:t>
            </a:r>
          </a:p>
          <a:p>
            <a:r>
              <a:rPr lang="en-US" dirty="0" smtClean="0">
                <a:latin typeface="Trebuchet MS"/>
                <a:cs typeface="Trebuchet MS"/>
              </a:rPr>
              <a:t>The proposed framework was implemented as a </a:t>
            </a:r>
            <a:r>
              <a:rPr lang="en-US" dirty="0" err="1" smtClean="0">
                <a:latin typeface="Trebuchet MS"/>
                <a:cs typeface="Trebuchet MS"/>
              </a:rPr>
              <a:t>Matlab</a:t>
            </a:r>
            <a:r>
              <a:rPr lang="en-US" dirty="0" smtClean="0">
                <a:latin typeface="Trebuchet MS"/>
                <a:cs typeface="Trebuchet MS"/>
              </a:rPr>
              <a:t> Toolbox available for non-commercial purposes.</a:t>
            </a:r>
          </a:p>
          <a:p>
            <a:endParaRPr lang="es-ES_tradnl" dirty="0">
              <a:latin typeface="Trebuchet MS"/>
              <a:cs typeface="Trebuchet M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762001" y="999069"/>
            <a:ext cx="1544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3348"/>
                </a:solidFill>
                <a:latin typeface="Trebuchet MS"/>
                <a:cs typeface="Trebuchet MS"/>
              </a:rPr>
              <a:t>Highlights</a:t>
            </a:r>
            <a:endParaRPr lang="en-US" sz="2400" dirty="0">
              <a:solidFill>
                <a:srgbClr val="003348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cture 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57200" y="468087"/>
            <a:ext cx="8229600" cy="624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Automated Design of a </a:t>
            </a:r>
          </a:p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Computer Vision System for</a:t>
            </a:r>
          </a:p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Quality Control</a:t>
            </a:r>
          </a:p>
          <a:p>
            <a:endParaRPr lang="en-US" sz="2800" dirty="0" smtClean="0">
              <a:latin typeface="Trebuchet MS"/>
              <a:cs typeface="Trebuchet MS"/>
            </a:endParaRPr>
          </a:p>
          <a:p>
            <a:endParaRPr lang="en-US" sz="2800" dirty="0" smtClean="0">
              <a:solidFill>
                <a:srgbClr val="385D8A"/>
              </a:solidFill>
              <a:latin typeface="Trebuchet MS"/>
              <a:cs typeface="Trebuchet MS"/>
            </a:endParaRPr>
          </a:p>
          <a:p>
            <a:endParaRPr lang="en-US" sz="2800" dirty="0" smtClean="0">
              <a:solidFill>
                <a:srgbClr val="385D8A"/>
              </a:solidFill>
              <a:latin typeface="Trebuchet MS"/>
              <a:cs typeface="Trebuchet MS"/>
            </a:endParaRPr>
          </a:p>
          <a:p>
            <a:r>
              <a:rPr lang="en-US" sz="2800" dirty="0" smtClean="0">
                <a:solidFill>
                  <a:srgbClr val="385D8A"/>
                </a:solidFill>
                <a:latin typeface="Trebuchet MS"/>
                <a:cs typeface="Trebuchet MS"/>
              </a:rPr>
              <a:t>Domingo Mery</a:t>
            </a:r>
          </a:p>
          <a:p>
            <a:endParaRPr lang="en-US" sz="2000" dirty="0" smtClean="0">
              <a:solidFill>
                <a:srgbClr val="385D8A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85D8A"/>
              </a:solidFill>
              <a:latin typeface="Trebuchet MS"/>
              <a:cs typeface="Trebuchet MS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Department of Compute Science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Universidad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Católica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 de Chile (PUC)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http://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dmery.ing.puc.cl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endParaRPr lang="en-US" sz="2800" dirty="0" smtClean="0">
              <a:latin typeface="Trebuchet MS"/>
              <a:cs typeface="Trebuchet MS"/>
            </a:endParaRPr>
          </a:p>
          <a:p>
            <a:endParaRPr lang="en-US" sz="2800" dirty="0" smtClean="0">
              <a:latin typeface="Trebuchet MS"/>
              <a:cs typeface="Trebuchet MS"/>
            </a:endParaRP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Trebuchet MS"/>
                <a:cs typeface="Trebuchet MS"/>
              </a:rPr>
              <a:t>Guanajuato, October 2013</a:t>
            </a:r>
            <a:endParaRPr lang="en-US" sz="2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3440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57200" y="468087"/>
            <a:ext cx="8229600" cy="624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Automated Design of a </a:t>
            </a:r>
          </a:p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Computer Vision System for</a:t>
            </a:r>
          </a:p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Quality Control</a:t>
            </a:r>
          </a:p>
          <a:p>
            <a:endParaRPr lang="en-US" sz="2800" dirty="0" smtClean="0">
              <a:latin typeface="Trebuchet MS"/>
              <a:cs typeface="Trebuchet MS"/>
            </a:endParaRPr>
          </a:p>
          <a:p>
            <a:endParaRPr lang="en-US" sz="2800" dirty="0" smtClean="0">
              <a:solidFill>
                <a:srgbClr val="385D8A"/>
              </a:solidFill>
              <a:latin typeface="Trebuchet MS"/>
              <a:cs typeface="Trebuchet MS"/>
            </a:endParaRPr>
          </a:p>
          <a:p>
            <a:endParaRPr lang="en-US" sz="2800" dirty="0" smtClean="0">
              <a:solidFill>
                <a:srgbClr val="385D8A"/>
              </a:solidFill>
              <a:latin typeface="Trebuchet MS"/>
              <a:cs typeface="Trebuchet MS"/>
            </a:endParaRPr>
          </a:p>
          <a:p>
            <a:r>
              <a:rPr lang="en-US" sz="2800" dirty="0" smtClean="0">
                <a:solidFill>
                  <a:srgbClr val="385D8A"/>
                </a:solidFill>
                <a:latin typeface="Trebuchet MS"/>
                <a:cs typeface="Trebuchet MS"/>
              </a:rPr>
              <a:t>Domingo Mery</a:t>
            </a:r>
          </a:p>
          <a:p>
            <a:endParaRPr lang="en-US" sz="2000" dirty="0" smtClean="0">
              <a:solidFill>
                <a:srgbClr val="385D8A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85D8A"/>
              </a:solidFill>
              <a:latin typeface="Trebuchet MS"/>
              <a:cs typeface="Trebuchet MS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Department of Compute Science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Universidad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Católica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 de Chile (PUC)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r>
              <a:rPr lang="en-US" u="sng" dirty="0" smtClean="0">
                <a:solidFill>
                  <a:srgbClr val="3366FF"/>
                </a:solidFill>
                <a:latin typeface="Trebuchet MS"/>
                <a:cs typeface="Trebuchet MS"/>
              </a:rPr>
              <a:t>http://</a:t>
            </a:r>
            <a:r>
              <a:rPr lang="en-US" u="sng" dirty="0" err="1" smtClean="0">
                <a:solidFill>
                  <a:srgbClr val="3366FF"/>
                </a:solidFill>
                <a:latin typeface="Trebuchet MS"/>
                <a:cs typeface="Trebuchet MS"/>
              </a:rPr>
              <a:t>dmery.ing.puc.cl</a:t>
            </a:r>
            <a:endParaRPr lang="en-US" u="sng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endParaRPr lang="en-US" sz="2800" dirty="0" smtClean="0">
              <a:latin typeface="Trebuchet MS"/>
              <a:cs typeface="Trebuchet MS"/>
            </a:endParaRPr>
          </a:p>
          <a:p>
            <a:endParaRPr lang="en-US" sz="2800" dirty="0" smtClean="0">
              <a:latin typeface="Trebuchet MS"/>
              <a:cs typeface="Trebuchet MS"/>
            </a:endParaRP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Trebuchet MS"/>
                <a:cs typeface="Trebuchet MS"/>
              </a:rPr>
              <a:t>Guanajuato, October 2013</a:t>
            </a:r>
            <a:endParaRPr lang="en-US" sz="2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557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SC_21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DSC_21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45660" y="-828034"/>
            <a:ext cx="12078269" cy="76860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inax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715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8351" y="1939504"/>
            <a:ext cx="357187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120"/>
          <p:cNvSpPr>
            <a:spLocks noChangeArrowheads="1"/>
          </p:cNvSpPr>
          <p:nvPr/>
        </p:nvSpPr>
        <p:spPr bwMode="auto">
          <a:xfrm>
            <a:off x="1632876" y="4489029"/>
            <a:ext cx="320675" cy="396875"/>
          </a:xfrm>
          <a:prstGeom prst="ellipse">
            <a:avLst/>
          </a:prstGeom>
          <a:solidFill>
            <a:schemeClr val="accent1"/>
          </a:solidFill>
          <a:ln w="9525">
            <a:round/>
            <a:headEnd/>
            <a:tailEnd/>
          </a:ln>
          <a:effectLst/>
          <a:scene3d>
            <a:camera prst="legacyPerspectiveFront">
              <a:rot lat="1500000" lon="5400000" rev="0"/>
            </a:camera>
            <a:lightRig rig="legacyFlat2" dir="b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6" name="Oval 121"/>
          <p:cNvSpPr>
            <a:spLocks noChangeArrowheads="1"/>
          </p:cNvSpPr>
          <p:nvPr/>
        </p:nvSpPr>
        <p:spPr bwMode="auto">
          <a:xfrm>
            <a:off x="2077376" y="4277892"/>
            <a:ext cx="334962" cy="88900"/>
          </a:xfrm>
          <a:prstGeom prst="ellipse">
            <a:avLst/>
          </a:prstGeom>
          <a:solidFill>
            <a:schemeClr val="accent1"/>
          </a:solidFill>
          <a:ln w="9525">
            <a:round/>
            <a:headEnd/>
            <a:tailEnd/>
          </a:ln>
          <a:effectLst/>
          <a:scene3d>
            <a:camera prst="legacyObliqueTopRight">
              <a:rot lat="17099998" lon="0" rev="0"/>
            </a:camera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7" name="Rectangle 122"/>
          <p:cNvSpPr>
            <a:spLocks noChangeArrowheads="1"/>
          </p:cNvSpPr>
          <p:nvPr/>
        </p:nvSpPr>
        <p:spPr bwMode="auto">
          <a:xfrm>
            <a:off x="2766351" y="4412829"/>
            <a:ext cx="6708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400" i="1" dirty="0" smtClean="0">
                <a:cs typeface="Arial" charset="0"/>
              </a:rPr>
              <a:t>X ray</a:t>
            </a:r>
          </a:p>
          <a:p>
            <a:r>
              <a:rPr lang="de-DE" sz="1400" i="1" dirty="0" smtClean="0">
                <a:cs typeface="Arial" charset="0"/>
              </a:rPr>
              <a:t>Source</a:t>
            </a:r>
            <a:endParaRPr lang="de-DE" sz="1400" i="1" dirty="0">
              <a:cs typeface="Arial" charset="0"/>
            </a:endParaRPr>
          </a:p>
        </p:txBody>
      </p:sp>
      <p:sp>
        <p:nvSpPr>
          <p:cNvPr id="8" name="Rectangle 123"/>
          <p:cNvSpPr>
            <a:spLocks noChangeArrowheads="1"/>
          </p:cNvSpPr>
          <p:nvPr/>
        </p:nvSpPr>
        <p:spPr bwMode="auto">
          <a:xfrm>
            <a:off x="270801" y="3019004"/>
            <a:ext cx="4022725" cy="1666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124"/>
          <p:cNvSpPr>
            <a:spLocks noChangeArrowheads="1"/>
          </p:cNvSpPr>
          <p:nvPr/>
        </p:nvSpPr>
        <p:spPr bwMode="auto">
          <a:xfrm>
            <a:off x="980413" y="3182517"/>
            <a:ext cx="182563" cy="2127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125"/>
          <p:cNvSpPr>
            <a:spLocks noChangeArrowheads="1"/>
          </p:cNvSpPr>
          <p:nvPr/>
        </p:nvSpPr>
        <p:spPr bwMode="auto">
          <a:xfrm>
            <a:off x="3339438" y="3192042"/>
            <a:ext cx="182563" cy="2127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126"/>
          <p:cNvSpPr>
            <a:spLocks/>
          </p:cNvSpPr>
          <p:nvPr/>
        </p:nvSpPr>
        <p:spPr bwMode="auto">
          <a:xfrm>
            <a:off x="1867826" y="2901529"/>
            <a:ext cx="725487" cy="101600"/>
          </a:xfrm>
          <a:custGeom>
            <a:avLst/>
            <a:gdLst/>
            <a:ahLst/>
            <a:cxnLst>
              <a:cxn ang="0">
                <a:pos x="29" y="76"/>
              </a:cxn>
              <a:cxn ang="0">
                <a:pos x="0" y="19"/>
              </a:cxn>
              <a:cxn ang="0">
                <a:pos x="86" y="0"/>
              </a:cxn>
              <a:cxn ang="0">
                <a:pos x="518" y="19"/>
              </a:cxn>
              <a:cxn ang="0">
                <a:pos x="643" y="19"/>
              </a:cxn>
              <a:cxn ang="0">
                <a:pos x="778" y="0"/>
              </a:cxn>
              <a:cxn ang="0">
                <a:pos x="883" y="9"/>
              </a:cxn>
              <a:cxn ang="0">
                <a:pos x="941" y="19"/>
              </a:cxn>
              <a:cxn ang="0">
                <a:pos x="950" y="86"/>
              </a:cxn>
              <a:cxn ang="0">
                <a:pos x="29" y="76"/>
              </a:cxn>
            </a:cxnLst>
            <a:rect l="0" t="0" r="r" b="b"/>
            <a:pathLst>
              <a:path w="950" h="86">
                <a:moveTo>
                  <a:pt x="29" y="76"/>
                </a:moveTo>
                <a:lnTo>
                  <a:pt x="0" y="19"/>
                </a:lnTo>
                <a:lnTo>
                  <a:pt x="86" y="0"/>
                </a:lnTo>
                <a:lnTo>
                  <a:pt x="518" y="19"/>
                </a:lnTo>
                <a:lnTo>
                  <a:pt x="643" y="19"/>
                </a:lnTo>
                <a:lnTo>
                  <a:pt x="778" y="0"/>
                </a:lnTo>
                <a:lnTo>
                  <a:pt x="883" y="9"/>
                </a:lnTo>
                <a:lnTo>
                  <a:pt x="941" y="19"/>
                </a:lnTo>
                <a:lnTo>
                  <a:pt x="950" y="86"/>
                </a:lnTo>
                <a:lnTo>
                  <a:pt x="29" y="76"/>
                </a:lnTo>
                <a:close/>
              </a:path>
            </a:pathLst>
          </a:custGeom>
          <a:solidFill>
            <a:srgbClr val="FFC19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Rectangle 127"/>
          <p:cNvSpPr>
            <a:spLocks noChangeArrowheads="1"/>
          </p:cNvSpPr>
          <p:nvPr/>
        </p:nvSpPr>
        <p:spPr bwMode="auto">
          <a:xfrm>
            <a:off x="681963" y="2515767"/>
            <a:ext cx="88900" cy="487362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28"/>
          <p:cNvSpPr>
            <a:spLocks noChangeArrowheads="1"/>
          </p:cNvSpPr>
          <p:nvPr/>
        </p:nvSpPr>
        <p:spPr bwMode="auto">
          <a:xfrm>
            <a:off x="3758538" y="2533229"/>
            <a:ext cx="88900" cy="487363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129"/>
          <p:cNvSpPr>
            <a:spLocks noChangeArrowheads="1"/>
          </p:cNvSpPr>
          <p:nvPr/>
        </p:nvSpPr>
        <p:spPr bwMode="auto">
          <a:xfrm>
            <a:off x="570838" y="1294979"/>
            <a:ext cx="3384550" cy="2571750"/>
          </a:xfrm>
          <a:custGeom>
            <a:avLst/>
            <a:gdLst>
              <a:gd name="G0" fmla="+- 8892 0 0"/>
              <a:gd name="G1" fmla="+- -11561970 0 0"/>
              <a:gd name="G2" fmla="+- 0 0 -11561970"/>
              <a:gd name="T0" fmla="*/ 0 256 1"/>
              <a:gd name="T1" fmla="*/ 180 256 1"/>
              <a:gd name="G3" fmla="+- -11561970 T0 T1"/>
              <a:gd name="T2" fmla="*/ 0 256 1"/>
              <a:gd name="T3" fmla="*/ 90 256 1"/>
              <a:gd name="G4" fmla="+- -11561970 T2 T3"/>
              <a:gd name="G5" fmla="*/ G4 2 1"/>
              <a:gd name="T4" fmla="*/ 90 256 1"/>
              <a:gd name="T5" fmla="*/ 0 256 1"/>
              <a:gd name="G6" fmla="+- -11561970 T4 T5"/>
              <a:gd name="G7" fmla="*/ G6 2 1"/>
              <a:gd name="G8" fmla="abs -1156197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8892"/>
              <a:gd name="G18" fmla="*/ 8892 1 2"/>
              <a:gd name="G19" fmla="+- G18 5400 0"/>
              <a:gd name="G20" fmla="cos G19 -11561970"/>
              <a:gd name="G21" fmla="sin G19 -11561970"/>
              <a:gd name="G22" fmla="+- G20 10800 0"/>
              <a:gd name="G23" fmla="+- G21 10800 0"/>
              <a:gd name="G24" fmla="+- 10800 0 G20"/>
              <a:gd name="G25" fmla="+- 8892 10800 0"/>
              <a:gd name="G26" fmla="?: G9 G17 G25"/>
              <a:gd name="G27" fmla="?: G9 0 21600"/>
              <a:gd name="G28" fmla="cos 10800 -11561970"/>
              <a:gd name="G29" fmla="sin 10800 -11561970"/>
              <a:gd name="G30" fmla="sin 8892 -11561970"/>
              <a:gd name="G31" fmla="+- G28 10800 0"/>
              <a:gd name="G32" fmla="+- G29 10800 0"/>
              <a:gd name="G33" fmla="+- G30 10800 0"/>
              <a:gd name="G34" fmla="?: G4 0 G31"/>
              <a:gd name="G35" fmla="?: -11561970 G34 0"/>
              <a:gd name="G36" fmla="?: G6 G35 G31"/>
              <a:gd name="G37" fmla="+- 21600 0 G36"/>
              <a:gd name="G38" fmla="?: G4 0 G33"/>
              <a:gd name="G39" fmla="?: -1156197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973 w 21600"/>
              <a:gd name="T15" fmla="*/ 10185 h 21600"/>
              <a:gd name="T16" fmla="*/ 10800 w 21600"/>
              <a:gd name="T17" fmla="*/ 1908 h 21600"/>
              <a:gd name="T18" fmla="*/ 20627 w 21600"/>
              <a:gd name="T19" fmla="*/ 10185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925" y="10245"/>
                </a:moveTo>
                <a:cubicBezTo>
                  <a:pt x="2218" y="5558"/>
                  <a:pt x="6104" y="1907"/>
                  <a:pt x="10800" y="1908"/>
                </a:cubicBezTo>
                <a:cubicBezTo>
                  <a:pt x="15495" y="1908"/>
                  <a:pt x="19381" y="5558"/>
                  <a:pt x="19674" y="10245"/>
                </a:cubicBezTo>
                <a:lnTo>
                  <a:pt x="21578" y="10125"/>
                </a:lnTo>
                <a:cubicBezTo>
                  <a:pt x="21223" y="4434"/>
                  <a:pt x="16502" y="-1"/>
                  <a:pt x="10799" y="0"/>
                </a:cubicBezTo>
                <a:cubicBezTo>
                  <a:pt x="5097" y="0"/>
                  <a:pt x="376" y="4434"/>
                  <a:pt x="21" y="10125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32" descr="Cuadrícula grande"/>
          <p:cNvSpPr>
            <a:spLocks noChangeArrowheads="1"/>
          </p:cNvSpPr>
          <p:nvPr/>
        </p:nvSpPr>
        <p:spPr bwMode="auto">
          <a:xfrm>
            <a:off x="1617001" y="2125242"/>
            <a:ext cx="1257300" cy="8890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133"/>
          <p:cNvSpPr>
            <a:spLocks/>
          </p:cNvSpPr>
          <p:nvPr/>
        </p:nvSpPr>
        <p:spPr bwMode="auto">
          <a:xfrm>
            <a:off x="745463" y="3185692"/>
            <a:ext cx="3068638" cy="2025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76"/>
              </a:cxn>
              <a:cxn ang="0">
                <a:pos x="1933" y="1276"/>
              </a:cxn>
              <a:cxn ang="0">
                <a:pos x="1933" y="10"/>
              </a:cxn>
            </a:cxnLst>
            <a:rect l="0" t="0" r="r" b="b"/>
            <a:pathLst>
              <a:path w="1933" h="1276">
                <a:moveTo>
                  <a:pt x="0" y="0"/>
                </a:moveTo>
                <a:lnTo>
                  <a:pt x="0" y="1276"/>
                </a:lnTo>
                <a:lnTo>
                  <a:pt x="1933" y="1276"/>
                </a:lnTo>
                <a:lnTo>
                  <a:pt x="1933" y="10"/>
                </a:lnTo>
              </a:path>
            </a:pathLst>
          </a:custGeom>
          <a:noFill/>
          <a:ln w="76200" cmpd="sng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Rectangle 134"/>
          <p:cNvSpPr>
            <a:spLocks noChangeArrowheads="1"/>
          </p:cNvSpPr>
          <p:nvPr/>
        </p:nvSpPr>
        <p:spPr bwMode="auto">
          <a:xfrm>
            <a:off x="796530" y="2547517"/>
            <a:ext cx="10781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400" i="1" dirty="0" smtClean="0">
                <a:cs typeface="Arial" charset="0"/>
              </a:rPr>
              <a:t>Salmon Filet</a:t>
            </a:r>
            <a:endParaRPr lang="es-ES" sz="1400" i="1" dirty="0">
              <a:cs typeface="Arial" charset="0"/>
            </a:endParaRPr>
          </a:p>
        </p:txBody>
      </p:sp>
      <p:sp>
        <p:nvSpPr>
          <p:cNvPr id="18" name="Rectangle 135"/>
          <p:cNvSpPr>
            <a:spLocks noChangeArrowheads="1"/>
          </p:cNvSpPr>
          <p:nvPr/>
        </p:nvSpPr>
        <p:spPr bwMode="auto">
          <a:xfrm>
            <a:off x="793088" y="3779417"/>
            <a:ext cx="7259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400" i="1" dirty="0" err="1" smtClean="0">
                <a:cs typeface="Arial" charset="0"/>
              </a:rPr>
              <a:t>Cabine</a:t>
            </a:r>
            <a:endParaRPr lang="de-DE" sz="1400" i="1" dirty="0">
              <a:cs typeface="Arial" charset="0"/>
            </a:endParaRPr>
          </a:p>
        </p:txBody>
      </p:sp>
      <p:sp>
        <p:nvSpPr>
          <p:cNvPr id="19" name="Text Box 136"/>
          <p:cNvSpPr txBox="1">
            <a:spLocks noChangeArrowheads="1"/>
          </p:cNvSpPr>
          <p:nvPr/>
        </p:nvSpPr>
        <p:spPr bwMode="auto">
          <a:xfrm>
            <a:off x="2707613" y="2231604"/>
            <a:ext cx="7205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de-DE" sz="1200" i="1" dirty="0">
                <a:cs typeface="Arial" charset="0"/>
              </a:rPr>
              <a:t>D</a:t>
            </a:r>
            <a:r>
              <a:rPr lang="de-DE" sz="1200" i="1" dirty="0" smtClean="0">
                <a:cs typeface="Arial" charset="0"/>
              </a:rPr>
              <a:t>etector</a:t>
            </a:r>
            <a:endParaRPr lang="de-DE" sz="1200" i="1" dirty="0">
              <a:cs typeface="Arial" charset="0"/>
            </a:endParaRPr>
          </a:p>
        </p:txBody>
      </p:sp>
      <p:grpSp>
        <p:nvGrpSpPr>
          <p:cNvPr id="2" name="Group 137"/>
          <p:cNvGrpSpPr>
            <a:grpSpLocks/>
          </p:cNvGrpSpPr>
          <p:nvPr/>
        </p:nvGrpSpPr>
        <p:grpSpPr bwMode="auto">
          <a:xfrm rot="-5400000">
            <a:off x="1109795" y="2710235"/>
            <a:ext cx="2241550" cy="1074737"/>
            <a:chOff x="994" y="3364"/>
            <a:chExt cx="1395" cy="672"/>
          </a:xfrm>
        </p:grpSpPr>
        <p:sp>
          <p:nvSpPr>
            <p:cNvPr id="21" name="Line 138"/>
            <p:cNvSpPr>
              <a:spLocks noChangeShapeType="1"/>
            </p:cNvSpPr>
            <p:nvPr/>
          </p:nvSpPr>
          <p:spPr bwMode="auto">
            <a:xfrm flipV="1">
              <a:off x="994" y="3364"/>
              <a:ext cx="1392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39"/>
            <p:cNvSpPr>
              <a:spLocks noChangeShapeType="1"/>
            </p:cNvSpPr>
            <p:nvPr/>
          </p:nvSpPr>
          <p:spPr bwMode="auto">
            <a:xfrm>
              <a:off x="994" y="3700"/>
              <a:ext cx="1392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40"/>
            <p:cNvSpPr>
              <a:spLocks noChangeShapeType="1"/>
            </p:cNvSpPr>
            <p:nvPr/>
          </p:nvSpPr>
          <p:spPr bwMode="auto">
            <a:xfrm flipV="1">
              <a:off x="994" y="3460"/>
              <a:ext cx="1392" cy="2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41"/>
            <p:cNvSpPr>
              <a:spLocks noChangeShapeType="1"/>
            </p:cNvSpPr>
            <p:nvPr/>
          </p:nvSpPr>
          <p:spPr bwMode="auto">
            <a:xfrm>
              <a:off x="994" y="3700"/>
              <a:ext cx="1392" cy="26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142"/>
            <p:cNvSpPr>
              <a:spLocks noChangeShapeType="1"/>
            </p:cNvSpPr>
            <p:nvPr/>
          </p:nvSpPr>
          <p:spPr bwMode="auto">
            <a:xfrm flipH="1" flipV="1">
              <a:off x="994" y="3700"/>
              <a:ext cx="1392" cy="17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143"/>
            <p:cNvSpPr>
              <a:spLocks noChangeShapeType="1"/>
            </p:cNvSpPr>
            <p:nvPr/>
          </p:nvSpPr>
          <p:spPr bwMode="auto">
            <a:xfrm flipH="1">
              <a:off x="994" y="3613"/>
              <a:ext cx="1386" cy="8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144"/>
            <p:cNvSpPr>
              <a:spLocks noChangeShapeType="1"/>
            </p:cNvSpPr>
            <p:nvPr/>
          </p:nvSpPr>
          <p:spPr bwMode="auto">
            <a:xfrm flipV="1">
              <a:off x="994" y="3699"/>
              <a:ext cx="1388" cy="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145"/>
            <p:cNvSpPr>
              <a:spLocks noChangeShapeType="1"/>
            </p:cNvSpPr>
            <p:nvPr/>
          </p:nvSpPr>
          <p:spPr bwMode="auto">
            <a:xfrm>
              <a:off x="994" y="3700"/>
              <a:ext cx="1395" cy="9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146"/>
            <p:cNvSpPr>
              <a:spLocks noChangeShapeType="1"/>
            </p:cNvSpPr>
            <p:nvPr/>
          </p:nvSpPr>
          <p:spPr bwMode="auto">
            <a:xfrm flipV="1">
              <a:off x="997" y="3535"/>
              <a:ext cx="1389" cy="16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0" name="Picture 157"/>
          <p:cNvPicPr>
            <a:picLocks noChangeAspect="1" noChangeArrowheads="1"/>
          </p:cNvPicPr>
          <p:nvPr/>
        </p:nvPicPr>
        <p:blipFill>
          <a:blip r:embed="rId3">
            <a:lum bright="12000" contrast="-60000"/>
          </a:blip>
          <a:srcRect/>
          <a:stretch>
            <a:fillRect/>
          </a:stretch>
        </p:blipFill>
        <p:spPr bwMode="auto">
          <a:xfrm>
            <a:off x="1663038" y="1110829"/>
            <a:ext cx="1211263" cy="727075"/>
          </a:xfrm>
          <a:prstGeom prst="rect">
            <a:avLst/>
          </a:prstGeom>
          <a:noFill/>
        </p:spPr>
      </p:pic>
      <p:grpSp>
        <p:nvGrpSpPr>
          <p:cNvPr id="3" name="Group 163"/>
          <p:cNvGrpSpPr>
            <a:grpSpLocks/>
          </p:cNvGrpSpPr>
          <p:nvPr/>
        </p:nvGrpSpPr>
        <p:grpSpPr bwMode="auto">
          <a:xfrm>
            <a:off x="4388776" y="2555454"/>
            <a:ext cx="1295400" cy="1704975"/>
            <a:chOff x="3742" y="1412"/>
            <a:chExt cx="816" cy="1074"/>
          </a:xfrm>
        </p:grpSpPr>
        <p:sp>
          <p:nvSpPr>
            <p:cNvPr id="32" name="Freeform 158"/>
            <p:cNvSpPr>
              <a:spLocks/>
            </p:cNvSpPr>
            <p:nvPr/>
          </p:nvSpPr>
          <p:spPr bwMode="auto">
            <a:xfrm>
              <a:off x="4104" y="1412"/>
              <a:ext cx="454" cy="510"/>
            </a:xfrm>
            <a:custGeom>
              <a:avLst/>
              <a:gdLst/>
              <a:ahLst/>
              <a:cxnLst>
                <a:cxn ang="0">
                  <a:pos x="10" y="96"/>
                </a:cxn>
                <a:cxn ang="0">
                  <a:pos x="96" y="0"/>
                </a:cxn>
                <a:cxn ang="0">
                  <a:pos x="396" y="44"/>
                </a:cxn>
                <a:cxn ang="0">
                  <a:pos x="454" y="130"/>
                </a:cxn>
                <a:cxn ang="0">
                  <a:pos x="444" y="478"/>
                </a:cxn>
                <a:cxn ang="0">
                  <a:pos x="0" y="510"/>
                </a:cxn>
                <a:cxn ang="0">
                  <a:pos x="10" y="96"/>
                </a:cxn>
              </a:cxnLst>
              <a:rect l="0" t="0" r="r" b="b"/>
              <a:pathLst>
                <a:path w="454" h="510">
                  <a:moveTo>
                    <a:pt x="10" y="96"/>
                  </a:moveTo>
                  <a:lnTo>
                    <a:pt x="96" y="0"/>
                  </a:lnTo>
                  <a:lnTo>
                    <a:pt x="396" y="44"/>
                  </a:lnTo>
                  <a:lnTo>
                    <a:pt x="454" y="130"/>
                  </a:lnTo>
                  <a:lnTo>
                    <a:pt x="444" y="478"/>
                  </a:lnTo>
                  <a:lnTo>
                    <a:pt x="0" y="510"/>
                  </a:lnTo>
                  <a:lnTo>
                    <a:pt x="10" y="96"/>
                  </a:lnTo>
                  <a:close/>
                </a:path>
              </a:pathLst>
            </a:custGeom>
            <a:solidFill>
              <a:srgbClr val="BBE0E3">
                <a:alpha val="63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59"/>
            <p:cNvSpPr>
              <a:spLocks/>
            </p:cNvSpPr>
            <p:nvPr/>
          </p:nvSpPr>
          <p:spPr bwMode="auto">
            <a:xfrm>
              <a:off x="3746" y="1412"/>
              <a:ext cx="456" cy="102"/>
            </a:xfrm>
            <a:custGeom>
              <a:avLst/>
              <a:gdLst/>
              <a:ahLst/>
              <a:cxnLst>
                <a:cxn ang="0">
                  <a:pos x="368" y="92"/>
                </a:cxn>
                <a:cxn ang="0">
                  <a:pos x="456" y="0"/>
                </a:cxn>
                <a:cxn ang="0">
                  <a:pos x="102" y="0"/>
                </a:cxn>
                <a:cxn ang="0">
                  <a:pos x="0" y="102"/>
                </a:cxn>
                <a:cxn ang="0">
                  <a:pos x="368" y="92"/>
                </a:cxn>
              </a:cxnLst>
              <a:rect l="0" t="0" r="r" b="b"/>
              <a:pathLst>
                <a:path w="456" h="102">
                  <a:moveTo>
                    <a:pt x="368" y="92"/>
                  </a:moveTo>
                  <a:lnTo>
                    <a:pt x="456" y="0"/>
                  </a:lnTo>
                  <a:lnTo>
                    <a:pt x="102" y="0"/>
                  </a:lnTo>
                  <a:lnTo>
                    <a:pt x="0" y="102"/>
                  </a:lnTo>
                  <a:lnTo>
                    <a:pt x="368" y="92"/>
                  </a:lnTo>
                  <a:close/>
                </a:path>
              </a:pathLst>
            </a:custGeom>
            <a:solidFill>
              <a:srgbClr val="BBE0E3">
                <a:alpha val="63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60"/>
            <p:cNvSpPr>
              <a:spLocks/>
            </p:cNvSpPr>
            <p:nvPr/>
          </p:nvSpPr>
          <p:spPr bwMode="auto">
            <a:xfrm>
              <a:off x="3742" y="1500"/>
              <a:ext cx="374" cy="986"/>
            </a:xfrm>
            <a:custGeom>
              <a:avLst/>
              <a:gdLst/>
              <a:ahLst/>
              <a:cxnLst>
                <a:cxn ang="0">
                  <a:pos x="350" y="986"/>
                </a:cxn>
                <a:cxn ang="0">
                  <a:pos x="374" y="0"/>
                </a:cxn>
                <a:cxn ang="0">
                  <a:pos x="4" y="14"/>
                </a:cxn>
                <a:cxn ang="0">
                  <a:pos x="0" y="850"/>
                </a:cxn>
                <a:cxn ang="0">
                  <a:pos x="344" y="984"/>
                </a:cxn>
              </a:cxnLst>
              <a:rect l="0" t="0" r="r" b="b"/>
              <a:pathLst>
                <a:path w="374" h="986">
                  <a:moveTo>
                    <a:pt x="350" y="986"/>
                  </a:moveTo>
                  <a:lnTo>
                    <a:pt x="374" y="0"/>
                  </a:lnTo>
                  <a:lnTo>
                    <a:pt x="4" y="14"/>
                  </a:lnTo>
                  <a:lnTo>
                    <a:pt x="0" y="850"/>
                  </a:lnTo>
                  <a:lnTo>
                    <a:pt x="344" y="984"/>
                  </a:lnTo>
                </a:path>
              </a:pathLst>
            </a:custGeom>
            <a:solidFill>
              <a:srgbClr val="BBE0E3">
                <a:alpha val="63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61"/>
            <p:cNvSpPr>
              <a:spLocks/>
            </p:cNvSpPr>
            <p:nvPr/>
          </p:nvSpPr>
          <p:spPr bwMode="auto">
            <a:xfrm>
              <a:off x="4108" y="1896"/>
              <a:ext cx="444" cy="100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442" y="0"/>
                </a:cxn>
                <a:cxn ang="0">
                  <a:pos x="444" y="64"/>
                </a:cxn>
                <a:cxn ang="0">
                  <a:pos x="0" y="100"/>
                </a:cxn>
                <a:cxn ang="0">
                  <a:pos x="2" y="32"/>
                </a:cxn>
              </a:cxnLst>
              <a:rect l="0" t="0" r="r" b="b"/>
              <a:pathLst>
                <a:path w="444" h="100">
                  <a:moveTo>
                    <a:pt x="2" y="32"/>
                  </a:moveTo>
                  <a:lnTo>
                    <a:pt x="442" y="0"/>
                  </a:lnTo>
                  <a:lnTo>
                    <a:pt x="444" y="64"/>
                  </a:lnTo>
                  <a:lnTo>
                    <a:pt x="0" y="100"/>
                  </a:lnTo>
                  <a:lnTo>
                    <a:pt x="2" y="32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62"/>
            <p:cNvSpPr>
              <a:spLocks/>
            </p:cNvSpPr>
            <p:nvPr/>
          </p:nvSpPr>
          <p:spPr bwMode="auto">
            <a:xfrm>
              <a:off x="4090" y="2042"/>
              <a:ext cx="450" cy="440"/>
            </a:xfrm>
            <a:custGeom>
              <a:avLst/>
              <a:gdLst/>
              <a:ahLst/>
              <a:cxnLst>
                <a:cxn ang="0">
                  <a:pos x="14" y="46"/>
                </a:cxn>
                <a:cxn ang="0">
                  <a:pos x="450" y="0"/>
                </a:cxn>
                <a:cxn ang="0">
                  <a:pos x="440" y="310"/>
                </a:cxn>
                <a:cxn ang="0">
                  <a:pos x="0" y="440"/>
                </a:cxn>
                <a:cxn ang="0">
                  <a:pos x="14" y="46"/>
                </a:cxn>
              </a:cxnLst>
              <a:rect l="0" t="0" r="r" b="b"/>
              <a:pathLst>
                <a:path w="450" h="440">
                  <a:moveTo>
                    <a:pt x="14" y="46"/>
                  </a:moveTo>
                  <a:lnTo>
                    <a:pt x="450" y="0"/>
                  </a:lnTo>
                  <a:lnTo>
                    <a:pt x="440" y="310"/>
                  </a:lnTo>
                  <a:lnTo>
                    <a:pt x="0" y="440"/>
                  </a:lnTo>
                  <a:lnTo>
                    <a:pt x="14" y="46"/>
                  </a:lnTo>
                  <a:close/>
                </a:path>
              </a:pathLst>
            </a:custGeom>
            <a:solidFill>
              <a:srgbClr val="BBE0E3">
                <a:alpha val="63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37 Franja diagonal"/>
          <p:cNvSpPr/>
          <p:nvPr/>
        </p:nvSpPr>
        <p:spPr>
          <a:xfrm rot="12503165">
            <a:off x="7309985" y="3574529"/>
            <a:ext cx="990600" cy="228600"/>
          </a:xfrm>
          <a:prstGeom prst="diagStri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38 Franja diagonal"/>
          <p:cNvSpPr/>
          <p:nvPr/>
        </p:nvSpPr>
        <p:spPr>
          <a:xfrm rot="16200000">
            <a:off x="7848600" y="3429000"/>
            <a:ext cx="685800" cy="228600"/>
          </a:xfrm>
          <a:prstGeom prst="diagStri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1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67253E-6 L 0.20711 3.67253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00162 L 0.17865 -5.55042E-8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/>
      <p:bldP spid="38" grpId="0" animBg="1"/>
      <p:bldP spid="38" grpId="1" animBg="1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0 Grupo"/>
          <p:cNvGrpSpPr/>
          <p:nvPr/>
        </p:nvGrpSpPr>
        <p:grpSpPr>
          <a:xfrm>
            <a:off x="5853101" y="5527857"/>
            <a:ext cx="1283924" cy="851581"/>
            <a:chOff x="5853101" y="5527857"/>
            <a:chExt cx="1283924" cy="851581"/>
          </a:xfrm>
        </p:grpSpPr>
        <p:sp>
          <p:nvSpPr>
            <p:cNvPr id="38" name="Rectangle 34"/>
            <p:cNvSpPr>
              <a:spLocks noChangeArrowheads="1"/>
            </p:cNvSpPr>
            <p:nvPr/>
          </p:nvSpPr>
          <p:spPr bwMode="auto">
            <a:xfrm>
              <a:off x="5865437" y="5527857"/>
              <a:ext cx="1271588" cy="28299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prstShdw prst="shdw13" dist="53882" dir="13500000">
                <a:schemeClr val="bg2"/>
              </a:prstShdw>
            </a:effectLst>
          </p:spPr>
          <p:txBody>
            <a:bodyPr wrap="none" anchor="ctr"/>
            <a:lstStyle/>
            <a:p>
              <a:pPr algn="ctr" eaLnBrk="0" hangingPunct="0"/>
              <a:r>
                <a:rPr lang="de-DE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cs typeface="Arial" charset="0"/>
                </a:rPr>
                <a:t>Classification</a:t>
              </a:r>
              <a:endParaRPr lang="de-DE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cs typeface="Arial" charset="0"/>
              </a:endParaRPr>
            </a:p>
          </p:txBody>
        </p:sp>
        <p:sp>
          <p:nvSpPr>
            <p:cNvPr id="39" name="Line 71"/>
            <p:cNvSpPr>
              <a:spLocks noChangeShapeType="1"/>
            </p:cNvSpPr>
            <p:nvPr/>
          </p:nvSpPr>
          <p:spPr bwMode="auto">
            <a:xfrm>
              <a:off x="6490451" y="5828260"/>
              <a:ext cx="0" cy="1793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endParaRPr>
            </a:p>
          </p:txBody>
        </p:sp>
        <p:sp>
          <p:nvSpPr>
            <p:cNvPr id="40" name="Text Box 75"/>
            <p:cNvSpPr txBox="1">
              <a:spLocks noChangeArrowheads="1"/>
            </p:cNvSpPr>
            <p:nvPr/>
          </p:nvSpPr>
          <p:spPr bwMode="auto">
            <a:xfrm>
              <a:off x="5853101" y="6010106"/>
              <a:ext cx="127631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cs typeface="Arial" charset="0"/>
                </a:rPr>
                <a:t>Fish-Bones</a:t>
              </a:r>
              <a:endPara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cs typeface="Arial" charset="0"/>
              </a:endParaRPr>
            </a:p>
          </p:txBody>
        </p:sp>
      </p:grpSp>
      <p:grpSp>
        <p:nvGrpSpPr>
          <p:cNvPr id="3" name="99 Grupo"/>
          <p:cNvGrpSpPr/>
          <p:nvPr/>
        </p:nvGrpSpPr>
        <p:grpSpPr>
          <a:xfrm>
            <a:off x="5678119" y="4162111"/>
            <a:ext cx="1637072" cy="1365746"/>
            <a:chOff x="5678119" y="4162111"/>
            <a:chExt cx="1637072" cy="1365746"/>
          </a:xfrm>
        </p:grpSpPr>
        <p:sp>
          <p:nvSpPr>
            <p:cNvPr id="42" name="Rectangle 153"/>
            <p:cNvSpPr>
              <a:spLocks noChangeArrowheads="1"/>
            </p:cNvSpPr>
            <p:nvPr/>
          </p:nvSpPr>
          <p:spPr bwMode="auto">
            <a:xfrm>
              <a:off x="5678119" y="4162111"/>
              <a:ext cx="1637072" cy="3803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prstShdw prst="shdw13" dist="53882" dir="13500000">
                <a:schemeClr val="bg2"/>
              </a:prstShdw>
            </a:effectLst>
          </p:spPr>
          <p:txBody>
            <a:bodyPr wrap="none" anchor="ctr"/>
            <a:lstStyle/>
            <a:p>
              <a:pPr algn="ctr" eaLnBrk="0" hangingPunct="0"/>
              <a:r>
                <a:rPr lang="de-DE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cs typeface="Arial" charset="0"/>
                </a:rPr>
                <a:t>Feature Extraction</a:t>
              </a:r>
              <a:endParaRPr lang="de-DE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cs typeface="Arial" charset="0"/>
              </a:endParaRPr>
            </a:p>
          </p:txBody>
        </p:sp>
        <p:cxnSp>
          <p:nvCxnSpPr>
            <p:cNvPr id="44" name="AutoShape 181"/>
            <p:cNvCxnSpPr>
              <a:cxnSpLocks noChangeShapeType="1"/>
              <a:stCxn id="42" idx="2"/>
              <a:endCxn id="38" idx="0"/>
            </p:cNvCxnSpPr>
            <p:nvPr/>
          </p:nvCxnSpPr>
          <p:spPr bwMode="auto">
            <a:xfrm rot="16200000" flipH="1">
              <a:off x="6006269" y="5032895"/>
              <a:ext cx="985348" cy="45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grpSp>
          <p:nvGrpSpPr>
            <p:cNvPr id="4" name="Group 154"/>
            <p:cNvGrpSpPr>
              <a:grpSpLocks/>
            </p:cNvGrpSpPr>
            <p:nvPr/>
          </p:nvGrpSpPr>
          <p:grpSpPr bwMode="auto">
            <a:xfrm>
              <a:off x="5689442" y="4654045"/>
              <a:ext cx="1552011" cy="714369"/>
              <a:chOff x="-3" y="-3"/>
              <a:chExt cx="1280" cy="1618"/>
            </a:xfrm>
          </p:grpSpPr>
          <p:grpSp>
            <p:nvGrpSpPr>
              <p:cNvPr id="17" name="Group 155"/>
              <p:cNvGrpSpPr>
                <a:grpSpLocks/>
              </p:cNvGrpSpPr>
              <p:nvPr/>
            </p:nvGrpSpPr>
            <p:grpSpPr bwMode="auto">
              <a:xfrm>
                <a:off x="0" y="0"/>
                <a:ext cx="1274" cy="1612"/>
                <a:chOff x="0" y="0"/>
                <a:chExt cx="1274" cy="1612"/>
              </a:xfrm>
            </p:grpSpPr>
            <p:grpSp>
              <p:nvGrpSpPr>
                <p:cNvPr id="20" name="Group 156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651" cy="403"/>
                  <a:chOff x="0" y="0"/>
                  <a:chExt cx="651" cy="403"/>
                </a:xfrm>
              </p:grpSpPr>
              <p:sp>
                <p:nvSpPr>
                  <p:cNvPr id="70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28" y="0"/>
                    <a:ext cx="595" cy="40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eaLnBrk="0" hangingPunct="0"/>
                    <a:r>
                      <a:rPr lang="en-GB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cs typeface="Times New Roman" pitchFamily="18" charset="0"/>
                      </a:rPr>
                      <a:t>Área</a:t>
                    </a:r>
                    <a:endParaRPr lang="es-ES_tradnl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cs typeface="Times New Roman" pitchFamily="18" charset="0"/>
                    </a:endParaRPr>
                  </a:p>
                  <a:p>
                    <a:pPr eaLnBrk="0" hangingPunct="0"/>
                    <a:endParaRPr lang="es-ES_tradnl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71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65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</a:endParaRPr>
                  </a:p>
                </p:txBody>
              </p:sp>
            </p:grpSp>
            <p:grpSp>
              <p:nvGrpSpPr>
                <p:cNvPr id="31" name="Group 159"/>
                <p:cNvGrpSpPr>
                  <a:grpSpLocks/>
                </p:cNvGrpSpPr>
                <p:nvPr/>
              </p:nvGrpSpPr>
              <p:grpSpPr bwMode="auto">
                <a:xfrm>
                  <a:off x="651" y="0"/>
                  <a:ext cx="623" cy="403"/>
                  <a:chOff x="651" y="0"/>
                  <a:chExt cx="623" cy="403"/>
                </a:xfrm>
              </p:grpSpPr>
              <p:sp>
                <p:nvSpPr>
                  <p:cNvPr id="68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679" y="0"/>
                    <a:ext cx="567" cy="40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algn="ctr" eaLnBrk="0" hangingPunct="0"/>
                    <a:r>
                      <a:rPr lang="en-GB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cs typeface="Times New Roman" pitchFamily="18" charset="0"/>
                      </a:rPr>
                      <a:t>420</a:t>
                    </a:r>
                    <a:endParaRPr lang="es-ES_tradnl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cs typeface="Times New Roman" pitchFamily="18" charset="0"/>
                    </a:endParaRPr>
                  </a:p>
                  <a:p>
                    <a:pPr algn="ctr" eaLnBrk="0" hangingPunct="0"/>
                    <a:endParaRPr lang="es-ES_tradnl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69" name="Rectangle 161"/>
                  <p:cNvSpPr>
                    <a:spLocks noChangeArrowheads="1"/>
                  </p:cNvSpPr>
                  <p:nvPr/>
                </p:nvSpPr>
                <p:spPr bwMode="auto">
                  <a:xfrm>
                    <a:off x="651" y="0"/>
                    <a:ext cx="623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</a:endParaRPr>
                  </a:p>
                </p:txBody>
              </p:sp>
            </p:grpSp>
            <p:grpSp>
              <p:nvGrpSpPr>
                <p:cNvPr id="32" name="Group 162"/>
                <p:cNvGrpSpPr>
                  <a:grpSpLocks/>
                </p:cNvGrpSpPr>
                <p:nvPr/>
              </p:nvGrpSpPr>
              <p:grpSpPr bwMode="auto">
                <a:xfrm>
                  <a:off x="0" y="403"/>
                  <a:ext cx="651" cy="403"/>
                  <a:chOff x="0" y="403"/>
                  <a:chExt cx="651" cy="403"/>
                </a:xfrm>
              </p:grpSpPr>
              <p:sp>
                <p:nvSpPr>
                  <p:cNvPr id="66" name="Rectangle 163"/>
                  <p:cNvSpPr>
                    <a:spLocks noChangeArrowheads="1"/>
                  </p:cNvSpPr>
                  <p:nvPr/>
                </p:nvSpPr>
                <p:spPr bwMode="auto">
                  <a:xfrm>
                    <a:off x="28" y="403"/>
                    <a:ext cx="595" cy="40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eaLnBrk="0" hangingPunct="0"/>
                    <a:r>
                      <a:rPr lang="en-GB" sz="8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cs typeface="Times New Roman" pitchFamily="18" charset="0"/>
                      </a:rPr>
                      <a:t>Perímetro</a:t>
                    </a:r>
                    <a:endParaRPr lang="es-ES_tradnl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cs typeface="Times New Roman" pitchFamily="18" charset="0"/>
                    </a:endParaRPr>
                  </a:p>
                  <a:p>
                    <a:pPr eaLnBrk="0" hangingPunct="0"/>
                    <a:endParaRPr lang="es-ES_tradnl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67" name="Rectangle 164"/>
                  <p:cNvSpPr>
                    <a:spLocks noChangeArrowheads="1"/>
                  </p:cNvSpPr>
                  <p:nvPr/>
                </p:nvSpPr>
                <p:spPr bwMode="auto">
                  <a:xfrm>
                    <a:off x="0" y="403"/>
                    <a:ext cx="65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</a:endParaRPr>
                  </a:p>
                </p:txBody>
              </p:sp>
            </p:grpSp>
            <p:grpSp>
              <p:nvGrpSpPr>
                <p:cNvPr id="33" name="Group 165"/>
                <p:cNvGrpSpPr>
                  <a:grpSpLocks/>
                </p:cNvGrpSpPr>
                <p:nvPr/>
              </p:nvGrpSpPr>
              <p:grpSpPr bwMode="auto">
                <a:xfrm>
                  <a:off x="651" y="403"/>
                  <a:ext cx="623" cy="403"/>
                  <a:chOff x="651" y="403"/>
                  <a:chExt cx="623" cy="403"/>
                </a:xfrm>
              </p:grpSpPr>
              <p:sp>
                <p:nvSpPr>
                  <p:cNvPr id="64" name="Rectangle 166"/>
                  <p:cNvSpPr>
                    <a:spLocks noChangeArrowheads="1"/>
                  </p:cNvSpPr>
                  <p:nvPr/>
                </p:nvSpPr>
                <p:spPr bwMode="auto">
                  <a:xfrm>
                    <a:off x="679" y="403"/>
                    <a:ext cx="567" cy="40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algn="ctr" eaLnBrk="0" hangingPunct="0"/>
                    <a:r>
                      <a:rPr lang="en-GB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cs typeface="Times New Roman" pitchFamily="18" charset="0"/>
                      </a:rPr>
                      <a:t>310</a:t>
                    </a:r>
                    <a:endParaRPr lang="es-ES_tradnl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cs typeface="Times New Roman" pitchFamily="18" charset="0"/>
                    </a:endParaRPr>
                  </a:p>
                  <a:p>
                    <a:pPr algn="ctr" eaLnBrk="0" hangingPunct="0"/>
                    <a:endParaRPr lang="es-ES_tradnl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65" name="Rectangle 167"/>
                  <p:cNvSpPr>
                    <a:spLocks noChangeArrowheads="1"/>
                  </p:cNvSpPr>
                  <p:nvPr/>
                </p:nvSpPr>
                <p:spPr bwMode="auto">
                  <a:xfrm>
                    <a:off x="651" y="403"/>
                    <a:ext cx="623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</a:endParaRPr>
                  </a:p>
                </p:txBody>
              </p:sp>
            </p:grpSp>
            <p:grpSp>
              <p:nvGrpSpPr>
                <p:cNvPr id="34" name="Group 168"/>
                <p:cNvGrpSpPr>
                  <a:grpSpLocks/>
                </p:cNvGrpSpPr>
                <p:nvPr/>
              </p:nvGrpSpPr>
              <p:grpSpPr bwMode="auto">
                <a:xfrm>
                  <a:off x="0" y="806"/>
                  <a:ext cx="651" cy="403"/>
                  <a:chOff x="0" y="806"/>
                  <a:chExt cx="651" cy="403"/>
                </a:xfrm>
              </p:grpSpPr>
              <p:sp>
                <p:nvSpPr>
                  <p:cNvPr id="62" name="Rectangle 169"/>
                  <p:cNvSpPr>
                    <a:spLocks noChangeArrowheads="1"/>
                  </p:cNvSpPr>
                  <p:nvPr/>
                </p:nvSpPr>
                <p:spPr bwMode="auto">
                  <a:xfrm>
                    <a:off x="28" y="806"/>
                    <a:ext cx="595" cy="40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eaLnBrk="0" hangingPunct="0"/>
                    <a:r>
                      <a:rPr lang="en-GB" sz="8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cs typeface="Times New Roman" pitchFamily="18" charset="0"/>
                      </a:rPr>
                      <a:t>Tono</a:t>
                    </a:r>
                    <a:r>
                      <a:rPr lang="en-GB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cs typeface="Times New Roman" pitchFamily="18" charset="0"/>
                      </a:rPr>
                      <a:t> </a:t>
                    </a:r>
                    <a:r>
                      <a:rPr lang="en-GB" sz="8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cs typeface="Times New Roman" pitchFamily="18" charset="0"/>
                      </a:rPr>
                      <a:t>gris</a:t>
                    </a:r>
                    <a:endParaRPr lang="es-ES_tradnl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cs typeface="Times New Roman" pitchFamily="18" charset="0"/>
                    </a:endParaRPr>
                  </a:p>
                  <a:p>
                    <a:pPr eaLnBrk="0" hangingPunct="0"/>
                    <a:endParaRPr lang="es-ES_tradnl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63" name="Rectangle 170"/>
                  <p:cNvSpPr>
                    <a:spLocks noChangeArrowheads="1"/>
                  </p:cNvSpPr>
                  <p:nvPr/>
                </p:nvSpPr>
                <p:spPr bwMode="auto">
                  <a:xfrm>
                    <a:off x="0" y="806"/>
                    <a:ext cx="65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</a:endParaRPr>
                  </a:p>
                </p:txBody>
              </p:sp>
            </p:grpSp>
            <p:grpSp>
              <p:nvGrpSpPr>
                <p:cNvPr id="35" name="Group 171"/>
                <p:cNvGrpSpPr>
                  <a:grpSpLocks/>
                </p:cNvGrpSpPr>
                <p:nvPr/>
              </p:nvGrpSpPr>
              <p:grpSpPr bwMode="auto">
                <a:xfrm>
                  <a:off x="651" y="806"/>
                  <a:ext cx="623" cy="403"/>
                  <a:chOff x="651" y="806"/>
                  <a:chExt cx="623" cy="403"/>
                </a:xfrm>
              </p:grpSpPr>
              <p:sp>
                <p:nvSpPr>
                  <p:cNvPr id="60" name="Rectangle 172"/>
                  <p:cNvSpPr>
                    <a:spLocks noChangeArrowheads="1"/>
                  </p:cNvSpPr>
                  <p:nvPr/>
                </p:nvSpPr>
                <p:spPr bwMode="auto">
                  <a:xfrm>
                    <a:off x="679" y="806"/>
                    <a:ext cx="567" cy="40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algn="ctr" eaLnBrk="0" hangingPunct="0"/>
                    <a:r>
                      <a:rPr lang="en-GB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cs typeface="Times New Roman" pitchFamily="18" charset="0"/>
                      </a:rPr>
                      <a:t>180</a:t>
                    </a:r>
                    <a:endParaRPr lang="es-ES_tradnl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cs typeface="Times New Roman" pitchFamily="18" charset="0"/>
                    </a:endParaRPr>
                  </a:p>
                  <a:p>
                    <a:pPr algn="ctr" eaLnBrk="0" hangingPunct="0"/>
                    <a:endParaRPr lang="es-ES_tradnl" sz="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61" name="Rectangle 173"/>
                  <p:cNvSpPr>
                    <a:spLocks noChangeArrowheads="1"/>
                  </p:cNvSpPr>
                  <p:nvPr/>
                </p:nvSpPr>
                <p:spPr bwMode="auto">
                  <a:xfrm>
                    <a:off x="651" y="806"/>
                    <a:ext cx="623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</a:endParaRPr>
                  </a:p>
                </p:txBody>
              </p:sp>
            </p:grpSp>
            <p:grpSp>
              <p:nvGrpSpPr>
                <p:cNvPr id="36" name="Group 174"/>
                <p:cNvGrpSpPr>
                  <a:grpSpLocks/>
                </p:cNvGrpSpPr>
                <p:nvPr/>
              </p:nvGrpSpPr>
              <p:grpSpPr bwMode="auto">
                <a:xfrm>
                  <a:off x="0" y="1209"/>
                  <a:ext cx="651" cy="403"/>
                  <a:chOff x="0" y="1209"/>
                  <a:chExt cx="651" cy="403"/>
                </a:xfrm>
              </p:grpSpPr>
              <p:sp>
                <p:nvSpPr>
                  <p:cNvPr id="58" name="Rectangle 175"/>
                  <p:cNvSpPr>
                    <a:spLocks noChangeArrowheads="1"/>
                  </p:cNvSpPr>
                  <p:nvPr/>
                </p:nvSpPr>
                <p:spPr bwMode="auto">
                  <a:xfrm>
                    <a:off x="28" y="1209"/>
                    <a:ext cx="595" cy="40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algn="ctr" eaLnBrk="0" hangingPunct="0"/>
                    <a:r>
                      <a:rPr lang="en-GB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cs typeface="Times New Roman" pitchFamily="18" charset="0"/>
                      </a:rPr>
                      <a:t>:</a:t>
                    </a:r>
                    <a:endParaRPr lang="es-ES_tradnl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cs typeface="Times New Roman" pitchFamily="18" charset="0"/>
                    </a:endParaRPr>
                  </a:p>
                  <a:p>
                    <a:pPr algn="ctr" eaLnBrk="0" hangingPunct="0"/>
                    <a:endParaRPr lang="es-ES_tradnl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59" name="Rectangle 176"/>
                  <p:cNvSpPr>
                    <a:spLocks noChangeArrowheads="1"/>
                  </p:cNvSpPr>
                  <p:nvPr/>
                </p:nvSpPr>
                <p:spPr bwMode="auto">
                  <a:xfrm>
                    <a:off x="0" y="1209"/>
                    <a:ext cx="65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</a:endParaRPr>
                  </a:p>
                </p:txBody>
              </p:sp>
            </p:grpSp>
            <p:grpSp>
              <p:nvGrpSpPr>
                <p:cNvPr id="37" name="Group 177"/>
                <p:cNvGrpSpPr>
                  <a:grpSpLocks/>
                </p:cNvGrpSpPr>
                <p:nvPr/>
              </p:nvGrpSpPr>
              <p:grpSpPr bwMode="auto">
                <a:xfrm>
                  <a:off x="651" y="1209"/>
                  <a:ext cx="623" cy="403"/>
                  <a:chOff x="651" y="1209"/>
                  <a:chExt cx="623" cy="403"/>
                </a:xfrm>
              </p:grpSpPr>
              <p:sp>
                <p:nvSpPr>
                  <p:cNvPr id="56" name="Rectangle 178"/>
                  <p:cNvSpPr>
                    <a:spLocks noChangeArrowheads="1"/>
                  </p:cNvSpPr>
                  <p:nvPr/>
                </p:nvSpPr>
                <p:spPr bwMode="auto">
                  <a:xfrm>
                    <a:off x="679" y="1209"/>
                    <a:ext cx="567" cy="40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algn="ctr" eaLnBrk="0" hangingPunct="0"/>
                    <a:r>
                      <a:rPr lang="en-GB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rebuchet MS" pitchFamily="34" charset="0"/>
                        <a:cs typeface="Times New Roman" pitchFamily="18" charset="0"/>
                      </a:rPr>
                      <a:t>:</a:t>
                    </a:r>
                    <a:endParaRPr lang="es-ES_tradnl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cs typeface="Times New Roman" pitchFamily="18" charset="0"/>
                    </a:endParaRPr>
                  </a:p>
                  <a:p>
                    <a:pPr algn="ctr" eaLnBrk="0" hangingPunct="0"/>
                    <a:endParaRPr lang="es-ES_tradnl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  <a:cs typeface="Arial" charset="0"/>
                    </a:endParaRPr>
                  </a:p>
                </p:txBody>
              </p:sp>
              <p:sp>
                <p:nvSpPr>
                  <p:cNvPr id="57" name="Rectangle 179"/>
                  <p:cNvSpPr>
                    <a:spLocks noChangeArrowheads="1"/>
                  </p:cNvSpPr>
                  <p:nvPr/>
                </p:nvSpPr>
                <p:spPr bwMode="auto">
                  <a:xfrm>
                    <a:off x="651" y="1209"/>
                    <a:ext cx="623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 sz="8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rebuchet MS" pitchFamily="34" charset="0"/>
                    </a:endParaRPr>
                  </a:p>
                </p:txBody>
              </p:sp>
            </p:grpSp>
          </p:grpSp>
          <p:sp>
            <p:nvSpPr>
              <p:cNvPr id="47" name="Rectangle 180"/>
              <p:cNvSpPr>
                <a:spLocks noChangeArrowheads="1"/>
              </p:cNvSpPr>
              <p:nvPr/>
            </p:nvSpPr>
            <p:spPr bwMode="auto">
              <a:xfrm>
                <a:off x="-3" y="-3"/>
                <a:ext cx="1280" cy="1618"/>
              </a:xfrm>
              <a:prstGeom prst="rect">
                <a:avLst/>
              </a:prstGeom>
              <a:noFill/>
              <a:ln w="9525">
                <a:solidFill>
                  <a:srgbClr val="A0A0A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</a:endParaRPr>
              </a:p>
            </p:txBody>
          </p:sp>
        </p:grpSp>
      </p:grpSp>
      <p:grpSp>
        <p:nvGrpSpPr>
          <p:cNvPr id="41" name="97 Grupo"/>
          <p:cNvGrpSpPr/>
          <p:nvPr/>
        </p:nvGrpSpPr>
        <p:grpSpPr>
          <a:xfrm>
            <a:off x="5917619" y="2707209"/>
            <a:ext cx="1223962" cy="1454902"/>
            <a:chOff x="5902871" y="2707209"/>
            <a:chExt cx="1223962" cy="1454902"/>
          </a:xfrm>
        </p:grpSpPr>
        <p:sp>
          <p:nvSpPr>
            <p:cNvPr id="73" name="Rectangle 32"/>
            <p:cNvSpPr>
              <a:spLocks noChangeArrowheads="1"/>
            </p:cNvSpPr>
            <p:nvPr/>
          </p:nvSpPr>
          <p:spPr bwMode="auto">
            <a:xfrm>
              <a:off x="5902871" y="2707209"/>
              <a:ext cx="1223962" cy="36046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prstShdw prst="shdw13" dist="53882" dir="13500000">
                <a:schemeClr val="bg2"/>
              </a:prstShdw>
            </a:effectLst>
          </p:spPr>
          <p:txBody>
            <a:bodyPr wrap="none" anchor="ctr"/>
            <a:lstStyle/>
            <a:p>
              <a:pPr algn="ctr" eaLnBrk="0" hangingPunct="0"/>
              <a:r>
                <a:rPr lang="de-DE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cs typeface="Arial" charset="0"/>
                </a:rPr>
                <a:t>Segmentation</a:t>
              </a:r>
              <a:endParaRPr lang="de-DE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cs typeface="Arial" charset="0"/>
              </a:endParaRPr>
            </a:p>
          </p:txBody>
        </p:sp>
        <p:cxnSp>
          <p:nvCxnSpPr>
            <p:cNvPr id="75" name="AutoShape 69"/>
            <p:cNvCxnSpPr>
              <a:cxnSpLocks noChangeShapeType="1"/>
              <a:stCxn id="73" idx="2"/>
              <a:endCxn id="42" idx="0"/>
            </p:cNvCxnSpPr>
            <p:nvPr/>
          </p:nvCxnSpPr>
          <p:spPr bwMode="auto">
            <a:xfrm rot="5400000">
              <a:off x="5958534" y="3605792"/>
              <a:ext cx="1094441" cy="181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pic>
          <p:nvPicPr>
            <p:cNvPr id="74" name="Picture 6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919505" y="3242505"/>
              <a:ext cx="1198562" cy="733425"/>
            </a:xfrm>
            <a:prstGeom prst="rect">
              <a:avLst/>
            </a:prstGeom>
            <a:noFill/>
          </p:spPr>
        </p:pic>
      </p:grpSp>
      <p:grpSp>
        <p:nvGrpSpPr>
          <p:cNvPr id="43" name="96 Grupo"/>
          <p:cNvGrpSpPr/>
          <p:nvPr/>
        </p:nvGrpSpPr>
        <p:grpSpPr>
          <a:xfrm>
            <a:off x="5917639" y="788350"/>
            <a:ext cx="1230475" cy="1918859"/>
            <a:chOff x="5917639" y="788350"/>
            <a:chExt cx="1230475" cy="1918859"/>
          </a:xfrm>
        </p:grpSpPr>
        <p:sp>
          <p:nvSpPr>
            <p:cNvPr id="79" name="Rectangle 64"/>
            <p:cNvSpPr>
              <a:spLocks noChangeArrowheads="1"/>
            </p:cNvSpPr>
            <p:nvPr/>
          </p:nvSpPr>
          <p:spPr bwMode="auto">
            <a:xfrm>
              <a:off x="5917639" y="1386352"/>
              <a:ext cx="1223962" cy="3392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prstShdw prst="shdw13" dist="53882" dir="13500000">
                <a:schemeClr val="bg2"/>
              </a:prstShdw>
            </a:effectLst>
          </p:spPr>
          <p:txBody>
            <a:bodyPr wrap="none" anchor="ctr"/>
            <a:lstStyle/>
            <a:p>
              <a:pPr algn="ctr" eaLnBrk="0" hangingPunct="0"/>
              <a:r>
                <a:rPr lang="de-DE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itchFamily="34" charset="0"/>
                  <a:cs typeface="Arial" charset="0"/>
                </a:rPr>
                <a:t>Preprocessing</a:t>
              </a:r>
              <a:endParaRPr lang="de-DE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  <a:cs typeface="Arial" charset="0"/>
              </a:endParaRPr>
            </a:p>
          </p:txBody>
        </p:sp>
        <p:cxnSp>
          <p:nvCxnSpPr>
            <p:cNvPr id="96" name="95 Conector recto de flecha"/>
            <p:cNvCxnSpPr/>
            <p:nvPr/>
          </p:nvCxnSpPr>
          <p:spPr>
            <a:xfrm rot="16200000" flipH="1">
              <a:off x="6233824" y="1074597"/>
              <a:ext cx="580445" cy="79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AutoShape 68"/>
            <p:cNvCxnSpPr>
              <a:cxnSpLocks noChangeShapeType="1"/>
              <a:stCxn id="79" idx="2"/>
              <a:endCxn id="73" idx="0"/>
            </p:cNvCxnSpPr>
            <p:nvPr/>
          </p:nvCxnSpPr>
          <p:spPr bwMode="auto">
            <a:xfrm rot="5400000">
              <a:off x="6038786" y="2216375"/>
              <a:ext cx="981648" cy="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pic>
          <p:nvPicPr>
            <p:cNvPr id="78" name="Picture 62"/>
            <p:cNvPicPr>
              <a:picLocks noChangeAspect="1" noChangeArrowheads="1"/>
            </p:cNvPicPr>
            <p:nvPr/>
          </p:nvPicPr>
          <p:blipFill>
            <a:blip r:embed="rId3">
              <a:lum contrast="12000"/>
              <a:grayscl/>
            </a:blip>
            <a:srcRect/>
            <a:stretch>
              <a:fillRect/>
            </a:stretch>
          </p:blipFill>
          <p:spPr bwMode="auto">
            <a:xfrm>
              <a:off x="5936852" y="1816207"/>
              <a:ext cx="1211262" cy="727075"/>
            </a:xfrm>
            <a:prstGeom prst="rect">
              <a:avLst/>
            </a:prstGeom>
            <a:noFill/>
          </p:spPr>
        </p:pic>
      </p:grpSp>
      <p:sp>
        <p:nvSpPr>
          <p:cNvPr id="5" name="Oval 120"/>
          <p:cNvSpPr>
            <a:spLocks noChangeArrowheads="1"/>
          </p:cNvSpPr>
          <p:nvPr/>
        </p:nvSpPr>
        <p:spPr bwMode="auto">
          <a:xfrm>
            <a:off x="1632876" y="4489029"/>
            <a:ext cx="320675" cy="396875"/>
          </a:xfrm>
          <a:prstGeom prst="ellipse">
            <a:avLst/>
          </a:prstGeom>
          <a:solidFill>
            <a:schemeClr val="accent1"/>
          </a:solidFill>
          <a:ln w="9525">
            <a:round/>
            <a:headEnd/>
            <a:tailEnd/>
          </a:ln>
          <a:effectLst/>
          <a:scene3d>
            <a:camera prst="legacyPerspectiveFront">
              <a:rot lat="1500000" lon="5400000" rev="0"/>
            </a:camera>
            <a:lightRig rig="legacyFlat2" dir="b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6" name="Oval 121"/>
          <p:cNvSpPr>
            <a:spLocks noChangeArrowheads="1"/>
          </p:cNvSpPr>
          <p:nvPr/>
        </p:nvSpPr>
        <p:spPr bwMode="auto">
          <a:xfrm>
            <a:off x="2077376" y="4277892"/>
            <a:ext cx="334962" cy="88900"/>
          </a:xfrm>
          <a:prstGeom prst="ellipse">
            <a:avLst/>
          </a:prstGeom>
          <a:solidFill>
            <a:schemeClr val="accent1"/>
          </a:solidFill>
          <a:ln w="9525">
            <a:round/>
            <a:headEnd/>
            <a:tailEnd/>
          </a:ln>
          <a:effectLst/>
          <a:scene3d>
            <a:camera prst="legacyObliqueTopRight">
              <a:rot lat="17099998" lon="0" rev="0"/>
            </a:camera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7" name="Rectangle 122"/>
          <p:cNvSpPr>
            <a:spLocks noChangeArrowheads="1"/>
          </p:cNvSpPr>
          <p:nvPr/>
        </p:nvSpPr>
        <p:spPr bwMode="auto">
          <a:xfrm>
            <a:off x="2766351" y="4412829"/>
            <a:ext cx="6708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400" i="1" dirty="0" smtClean="0">
                <a:cs typeface="Arial" charset="0"/>
              </a:rPr>
              <a:t>X ray</a:t>
            </a:r>
          </a:p>
          <a:p>
            <a:r>
              <a:rPr lang="de-DE" sz="1400" i="1" dirty="0" smtClean="0">
                <a:cs typeface="Arial" charset="0"/>
              </a:rPr>
              <a:t>Source</a:t>
            </a:r>
            <a:endParaRPr lang="es-ES" sz="1400" i="1" dirty="0">
              <a:cs typeface="Arial" charset="0"/>
            </a:endParaRPr>
          </a:p>
        </p:txBody>
      </p:sp>
      <p:sp>
        <p:nvSpPr>
          <p:cNvPr id="8" name="Rectangle 123"/>
          <p:cNvSpPr>
            <a:spLocks noChangeArrowheads="1"/>
          </p:cNvSpPr>
          <p:nvPr/>
        </p:nvSpPr>
        <p:spPr bwMode="auto">
          <a:xfrm>
            <a:off x="270801" y="3019004"/>
            <a:ext cx="4022725" cy="1666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124"/>
          <p:cNvSpPr>
            <a:spLocks noChangeArrowheads="1"/>
          </p:cNvSpPr>
          <p:nvPr/>
        </p:nvSpPr>
        <p:spPr bwMode="auto">
          <a:xfrm>
            <a:off x="980413" y="3182517"/>
            <a:ext cx="182563" cy="2127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125"/>
          <p:cNvSpPr>
            <a:spLocks noChangeArrowheads="1"/>
          </p:cNvSpPr>
          <p:nvPr/>
        </p:nvSpPr>
        <p:spPr bwMode="auto">
          <a:xfrm>
            <a:off x="3339438" y="3192042"/>
            <a:ext cx="182563" cy="2127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126"/>
          <p:cNvSpPr>
            <a:spLocks/>
          </p:cNvSpPr>
          <p:nvPr/>
        </p:nvSpPr>
        <p:spPr bwMode="auto">
          <a:xfrm>
            <a:off x="1867826" y="2901529"/>
            <a:ext cx="725487" cy="101600"/>
          </a:xfrm>
          <a:custGeom>
            <a:avLst/>
            <a:gdLst/>
            <a:ahLst/>
            <a:cxnLst>
              <a:cxn ang="0">
                <a:pos x="29" y="76"/>
              </a:cxn>
              <a:cxn ang="0">
                <a:pos x="0" y="19"/>
              </a:cxn>
              <a:cxn ang="0">
                <a:pos x="86" y="0"/>
              </a:cxn>
              <a:cxn ang="0">
                <a:pos x="518" y="19"/>
              </a:cxn>
              <a:cxn ang="0">
                <a:pos x="643" y="19"/>
              </a:cxn>
              <a:cxn ang="0">
                <a:pos x="778" y="0"/>
              </a:cxn>
              <a:cxn ang="0">
                <a:pos x="883" y="9"/>
              </a:cxn>
              <a:cxn ang="0">
                <a:pos x="941" y="19"/>
              </a:cxn>
              <a:cxn ang="0">
                <a:pos x="950" y="86"/>
              </a:cxn>
              <a:cxn ang="0">
                <a:pos x="29" y="76"/>
              </a:cxn>
            </a:cxnLst>
            <a:rect l="0" t="0" r="r" b="b"/>
            <a:pathLst>
              <a:path w="950" h="86">
                <a:moveTo>
                  <a:pt x="29" y="76"/>
                </a:moveTo>
                <a:lnTo>
                  <a:pt x="0" y="19"/>
                </a:lnTo>
                <a:lnTo>
                  <a:pt x="86" y="0"/>
                </a:lnTo>
                <a:lnTo>
                  <a:pt x="518" y="19"/>
                </a:lnTo>
                <a:lnTo>
                  <a:pt x="643" y="19"/>
                </a:lnTo>
                <a:lnTo>
                  <a:pt x="778" y="0"/>
                </a:lnTo>
                <a:lnTo>
                  <a:pt x="883" y="9"/>
                </a:lnTo>
                <a:lnTo>
                  <a:pt x="941" y="19"/>
                </a:lnTo>
                <a:lnTo>
                  <a:pt x="950" y="86"/>
                </a:lnTo>
                <a:lnTo>
                  <a:pt x="29" y="76"/>
                </a:lnTo>
                <a:close/>
              </a:path>
            </a:pathLst>
          </a:custGeom>
          <a:solidFill>
            <a:srgbClr val="FFC19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Rectangle 127"/>
          <p:cNvSpPr>
            <a:spLocks noChangeArrowheads="1"/>
          </p:cNvSpPr>
          <p:nvPr/>
        </p:nvSpPr>
        <p:spPr bwMode="auto">
          <a:xfrm>
            <a:off x="681963" y="2515767"/>
            <a:ext cx="88900" cy="487362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28"/>
          <p:cNvSpPr>
            <a:spLocks noChangeArrowheads="1"/>
          </p:cNvSpPr>
          <p:nvPr/>
        </p:nvSpPr>
        <p:spPr bwMode="auto">
          <a:xfrm>
            <a:off x="3758538" y="2533229"/>
            <a:ext cx="88900" cy="487363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129"/>
          <p:cNvSpPr>
            <a:spLocks noChangeArrowheads="1"/>
          </p:cNvSpPr>
          <p:nvPr/>
        </p:nvSpPr>
        <p:spPr bwMode="auto">
          <a:xfrm>
            <a:off x="570838" y="1294979"/>
            <a:ext cx="3384550" cy="2571750"/>
          </a:xfrm>
          <a:custGeom>
            <a:avLst/>
            <a:gdLst>
              <a:gd name="G0" fmla="+- 8892 0 0"/>
              <a:gd name="G1" fmla="+- -11561970 0 0"/>
              <a:gd name="G2" fmla="+- 0 0 -11561970"/>
              <a:gd name="T0" fmla="*/ 0 256 1"/>
              <a:gd name="T1" fmla="*/ 180 256 1"/>
              <a:gd name="G3" fmla="+- -11561970 T0 T1"/>
              <a:gd name="T2" fmla="*/ 0 256 1"/>
              <a:gd name="T3" fmla="*/ 90 256 1"/>
              <a:gd name="G4" fmla="+- -11561970 T2 T3"/>
              <a:gd name="G5" fmla="*/ G4 2 1"/>
              <a:gd name="T4" fmla="*/ 90 256 1"/>
              <a:gd name="T5" fmla="*/ 0 256 1"/>
              <a:gd name="G6" fmla="+- -11561970 T4 T5"/>
              <a:gd name="G7" fmla="*/ G6 2 1"/>
              <a:gd name="G8" fmla="abs -1156197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8892"/>
              <a:gd name="G18" fmla="*/ 8892 1 2"/>
              <a:gd name="G19" fmla="+- G18 5400 0"/>
              <a:gd name="G20" fmla="cos G19 -11561970"/>
              <a:gd name="G21" fmla="sin G19 -11561970"/>
              <a:gd name="G22" fmla="+- G20 10800 0"/>
              <a:gd name="G23" fmla="+- G21 10800 0"/>
              <a:gd name="G24" fmla="+- 10800 0 G20"/>
              <a:gd name="G25" fmla="+- 8892 10800 0"/>
              <a:gd name="G26" fmla="?: G9 G17 G25"/>
              <a:gd name="G27" fmla="?: G9 0 21600"/>
              <a:gd name="G28" fmla="cos 10800 -11561970"/>
              <a:gd name="G29" fmla="sin 10800 -11561970"/>
              <a:gd name="G30" fmla="sin 8892 -11561970"/>
              <a:gd name="G31" fmla="+- G28 10800 0"/>
              <a:gd name="G32" fmla="+- G29 10800 0"/>
              <a:gd name="G33" fmla="+- G30 10800 0"/>
              <a:gd name="G34" fmla="?: G4 0 G31"/>
              <a:gd name="G35" fmla="?: -11561970 G34 0"/>
              <a:gd name="G36" fmla="?: G6 G35 G31"/>
              <a:gd name="G37" fmla="+- 21600 0 G36"/>
              <a:gd name="G38" fmla="?: G4 0 G33"/>
              <a:gd name="G39" fmla="?: -1156197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973 w 21600"/>
              <a:gd name="T15" fmla="*/ 10185 h 21600"/>
              <a:gd name="T16" fmla="*/ 10800 w 21600"/>
              <a:gd name="T17" fmla="*/ 1908 h 21600"/>
              <a:gd name="T18" fmla="*/ 20627 w 21600"/>
              <a:gd name="T19" fmla="*/ 10185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925" y="10245"/>
                </a:moveTo>
                <a:cubicBezTo>
                  <a:pt x="2218" y="5558"/>
                  <a:pt x="6104" y="1907"/>
                  <a:pt x="10800" y="1908"/>
                </a:cubicBezTo>
                <a:cubicBezTo>
                  <a:pt x="15495" y="1908"/>
                  <a:pt x="19381" y="5558"/>
                  <a:pt x="19674" y="10245"/>
                </a:cubicBezTo>
                <a:lnTo>
                  <a:pt x="21578" y="10125"/>
                </a:lnTo>
                <a:cubicBezTo>
                  <a:pt x="21223" y="4434"/>
                  <a:pt x="16502" y="-1"/>
                  <a:pt x="10799" y="0"/>
                </a:cubicBezTo>
                <a:cubicBezTo>
                  <a:pt x="5097" y="0"/>
                  <a:pt x="376" y="4434"/>
                  <a:pt x="21" y="10125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32" descr="Cuadrícula grande"/>
          <p:cNvSpPr>
            <a:spLocks noChangeArrowheads="1"/>
          </p:cNvSpPr>
          <p:nvPr/>
        </p:nvSpPr>
        <p:spPr bwMode="auto">
          <a:xfrm>
            <a:off x="1617001" y="2125242"/>
            <a:ext cx="1257300" cy="88900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133"/>
          <p:cNvSpPr>
            <a:spLocks/>
          </p:cNvSpPr>
          <p:nvPr/>
        </p:nvSpPr>
        <p:spPr bwMode="auto">
          <a:xfrm>
            <a:off x="745463" y="3185692"/>
            <a:ext cx="3068638" cy="2025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76"/>
              </a:cxn>
              <a:cxn ang="0">
                <a:pos x="1933" y="1276"/>
              </a:cxn>
              <a:cxn ang="0">
                <a:pos x="1933" y="10"/>
              </a:cxn>
            </a:cxnLst>
            <a:rect l="0" t="0" r="r" b="b"/>
            <a:pathLst>
              <a:path w="1933" h="1276">
                <a:moveTo>
                  <a:pt x="0" y="0"/>
                </a:moveTo>
                <a:lnTo>
                  <a:pt x="0" y="1276"/>
                </a:lnTo>
                <a:lnTo>
                  <a:pt x="1933" y="1276"/>
                </a:lnTo>
                <a:lnTo>
                  <a:pt x="1933" y="10"/>
                </a:lnTo>
              </a:path>
            </a:pathLst>
          </a:custGeom>
          <a:noFill/>
          <a:ln w="76200" cmpd="sng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Rectangle 135"/>
          <p:cNvSpPr>
            <a:spLocks noChangeArrowheads="1"/>
          </p:cNvSpPr>
          <p:nvPr/>
        </p:nvSpPr>
        <p:spPr bwMode="auto">
          <a:xfrm>
            <a:off x="793088" y="3779417"/>
            <a:ext cx="7259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400" i="1" dirty="0" err="1" smtClean="0">
                <a:cs typeface="Arial" charset="0"/>
              </a:rPr>
              <a:t>Cabine</a:t>
            </a:r>
            <a:endParaRPr lang="de-DE" sz="1400" i="1" dirty="0">
              <a:cs typeface="Arial" charset="0"/>
            </a:endParaRPr>
          </a:p>
        </p:txBody>
      </p:sp>
      <p:sp>
        <p:nvSpPr>
          <p:cNvPr id="19" name="Text Box 136"/>
          <p:cNvSpPr txBox="1">
            <a:spLocks noChangeArrowheads="1"/>
          </p:cNvSpPr>
          <p:nvPr/>
        </p:nvSpPr>
        <p:spPr bwMode="auto">
          <a:xfrm>
            <a:off x="2707613" y="2231604"/>
            <a:ext cx="7205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de-DE" sz="1200" i="1" dirty="0" smtClean="0">
                <a:cs typeface="Arial" charset="0"/>
              </a:rPr>
              <a:t>Detector</a:t>
            </a:r>
            <a:endParaRPr lang="de-DE" sz="1200" i="1" dirty="0">
              <a:cs typeface="Arial" charset="0"/>
            </a:endParaRPr>
          </a:p>
        </p:txBody>
      </p:sp>
      <p:grpSp>
        <p:nvGrpSpPr>
          <p:cNvPr id="45" name="Group 137"/>
          <p:cNvGrpSpPr>
            <a:grpSpLocks/>
          </p:cNvGrpSpPr>
          <p:nvPr/>
        </p:nvGrpSpPr>
        <p:grpSpPr bwMode="auto">
          <a:xfrm rot="-5400000">
            <a:off x="1109795" y="2710235"/>
            <a:ext cx="2241550" cy="1074737"/>
            <a:chOff x="994" y="3364"/>
            <a:chExt cx="1395" cy="672"/>
          </a:xfrm>
        </p:grpSpPr>
        <p:sp>
          <p:nvSpPr>
            <p:cNvPr id="21" name="Line 138"/>
            <p:cNvSpPr>
              <a:spLocks noChangeShapeType="1"/>
            </p:cNvSpPr>
            <p:nvPr/>
          </p:nvSpPr>
          <p:spPr bwMode="auto">
            <a:xfrm flipV="1">
              <a:off x="994" y="3364"/>
              <a:ext cx="1392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39"/>
            <p:cNvSpPr>
              <a:spLocks noChangeShapeType="1"/>
            </p:cNvSpPr>
            <p:nvPr/>
          </p:nvSpPr>
          <p:spPr bwMode="auto">
            <a:xfrm>
              <a:off x="994" y="3700"/>
              <a:ext cx="1392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40"/>
            <p:cNvSpPr>
              <a:spLocks noChangeShapeType="1"/>
            </p:cNvSpPr>
            <p:nvPr/>
          </p:nvSpPr>
          <p:spPr bwMode="auto">
            <a:xfrm flipV="1">
              <a:off x="994" y="3460"/>
              <a:ext cx="1392" cy="2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41"/>
            <p:cNvSpPr>
              <a:spLocks noChangeShapeType="1"/>
            </p:cNvSpPr>
            <p:nvPr/>
          </p:nvSpPr>
          <p:spPr bwMode="auto">
            <a:xfrm>
              <a:off x="994" y="3700"/>
              <a:ext cx="1392" cy="26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142"/>
            <p:cNvSpPr>
              <a:spLocks noChangeShapeType="1"/>
            </p:cNvSpPr>
            <p:nvPr/>
          </p:nvSpPr>
          <p:spPr bwMode="auto">
            <a:xfrm flipH="1" flipV="1">
              <a:off x="994" y="3700"/>
              <a:ext cx="1392" cy="17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143"/>
            <p:cNvSpPr>
              <a:spLocks noChangeShapeType="1"/>
            </p:cNvSpPr>
            <p:nvPr/>
          </p:nvSpPr>
          <p:spPr bwMode="auto">
            <a:xfrm flipH="1">
              <a:off x="994" y="3613"/>
              <a:ext cx="1386" cy="8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144"/>
            <p:cNvSpPr>
              <a:spLocks noChangeShapeType="1"/>
            </p:cNvSpPr>
            <p:nvPr/>
          </p:nvSpPr>
          <p:spPr bwMode="auto">
            <a:xfrm flipV="1">
              <a:off x="994" y="3699"/>
              <a:ext cx="1388" cy="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145"/>
            <p:cNvSpPr>
              <a:spLocks noChangeShapeType="1"/>
            </p:cNvSpPr>
            <p:nvPr/>
          </p:nvSpPr>
          <p:spPr bwMode="auto">
            <a:xfrm>
              <a:off x="994" y="3700"/>
              <a:ext cx="1395" cy="9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146"/>
            <p:cNvSpPr>
              <a:spLocks noChangeShapeType="1"/>
            </p:cNvSpPr>
            <p:nvPr/>
          </p:nvSpPr>
          <p:spPr bwMode="auto">
            <a:xfrm flipV="1">
              <a:off x="997" y="3535"/>
              <a:ext cx="1389" cy="16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0" name="Picture 157"/>
          <p:cNvPicPr>
            <a:picLocks noChangeAspect="1" noChangeArrowheads="1"/>
          </p:cNvPicPr>
          <p:nvPr/>
        </p:nvPicPr>
        <p:blipFill>
          <a:blip r:embed="rId3">
            <a:lum bright="12000" contrast="-60000"/>
          </a:blip>
          <a:srcRect/>
          <a:stretch>
            <a:fillRect/>
          </a:stretch>
        </p:blipFill>
        <p:spPr bwMode="auto">
          <a:xfrm>
            <a:off x="1663038" y="1110829"/>
            <a:ext cx="1211263" cy="727075"/>
          </a:xfrm>
          <a:prstGeom prst="rect">
            <a:avLst/>
          </a:prstGeom>
          <a:noFill/>
        </p:spPr>
      </p:pic>
      <p:sp>
        <p:nvSpPr>
          <p:cNvPr id="82" name="Rectangle 134"/>
          <p:cNvSpPr>
            <a:spLocks noChangeArrowheads="1"/>
          </p:cNvSpPr>
          <p:nvPr/>
        </p:nvSpPr>
        <p:spPr bwMode="auto">
          <a:xfrm>
            <a:off x="796530" y="2547517"/>
            <a:ext cx="10781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400" i="1" dirty="0" smtClean="0">
                <a:cs typeface="Arial" charset="0"/>
              </a:rPr>
              <a:t>Salmon Filet</a:t>
            </a:r>
            <a:endParaRPr lang="es-ES" sz="1400" i="1" dirty="0">
              <a:cs typeface="Arial" charset="0"/>
            </a:endParaRPr>
          </a:p>
        </p:txBody>
      </p:sp>
      <p:grpSp>
        <p:nvGrpSpPr>
          <p:cNvPr id="46" name="105 Grupo"/>
          <p:cNvGrpSpPr/>
          <p:nvPr/>
        </p:nvGrpSpPr>
        <p:grpSpPr>
          <a:xfrm>
            <a:off x="2199094" y="88488"/>
            <a:ext cx="6207488" cy="6666271"/>
            <a:chOff x="2199094" y="88488"/>
            <a:chExt cx="6207488" cy="6666271"/>
          </a:xfrm>
        </p:grpSpPr>
        <p:sp>
          <p:nvSpPr>
            <p:cNvPr id="105" name="104 Rectángulo"/>
            <p:cNvSpPr/>
            <p:nvPr/>
          </p:nvSpPr>
          <p:spPr>
            <a:xfrm>
              <a:off x="4630995" y="88488"/>
              <a:ext cx="3775587" cy="6666271"/>
            </a:xfrm>
            <a:prstGeom prst="rect">
              <a:avLst/>
            </a:prstGeom>
            <a:noFill/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35"/>
            <p:cNvSpPr>
              <a:spLocks noChangeArrowheads="1"/>
            </p:cNvSpPr>
            <p:nvPr/>
          </p:nvSpPr>
          <p:spPr bwMode="auto">
            <a:xfrm>
              <a:off x="2199094" y="6415545"/>
              <a:ext cx="2398734" cy="3077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de-DE" sz="1400" i="1" dirty="0" smtClean="0">
                  <a:cs typeface="Arial" charset="0"/>
                </a:rPr>
                <a:t>Computer Vision Methodology</a:t>
              </a:r>
              <a:endParaRPr lang="de-DE" sz="1400" i="1" dirty="0">
                <a:cs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8.51852E-6 L -1.11111E-6 -0.11621 L 0.46788 -0.11621 " pathEditMode="relative" ptsTypes="A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4593</TotalTime>
  <Words>301</Words>
  <Application>Microsoft Macintosh PowerPoint</Application>
  <PresentationFormat>On-screen Show (4:3)</PresentationFormat>
  <Paragraphs>145</Paragraphs>
  <Slides>49</Slides>
  <Notes>17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ＭＳ Ｐゴシック</vt:lpstr>
      <vt:lpstr>Times New Roman</vt:lpstr>
      <vt:lpstr>Trebuchet MS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Ingeniería - P.Universidad Católica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 Q.</dc:creator>
  <cp:lastModifiedBy>Domingo Mery</cp:lastModifiedBy>
  <cp:revision>247</cp:revision>
  <dcterms:created xsi:type="dcterms:W3CDTF">2012-11-22T12:36:27Z</dcterms:created>
  <dcterms:modified xsi:type="dcterms:W3CDTF">2019-03-06T20:54:24Z</dcterms:modified>
</cp:coreProperties>
</file>